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7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8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9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10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1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12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1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15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6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7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41" r:id="rId5"/>
    <p:sldMasterId id="2147483943" r:id="rId6"/>
    <p:sldMasterId id="2147483799" r:id="rId7"/>
    <p:sldMasterId id="2147483821" r:id="rId8"/>
    <p:sldMasterId id="2147483826" r:id="rId9"/>
    <p:sldMasterId id="2147483831" r:id="rId10"/>
    <p:sldMasterId id="2147483836" r:id="rId11"/>
    <p:sldMasterId id="2147483841" r:id="rId12"/>
    <p:sldMasterId id="2147483846" r:id="rId13"/>
    <p:sldMasterId id="2147483809" r:id="rId14"/>
    <p:sldMasterId id="2147483660" r:id="rId15"/>
    <p:sldMasterId id="2147483874" r:id="rId16"/>
    <p:sldMasterId id="2147483885" r:id="rId17"/>
    <p:sldMasterId id="2147483897" r:id="rId18"/>
    <p:sldMasterId id="2147483908" r:id="rId19"/>
    <p:sldMasterId id="2147483919" r:id="rId20"/>
    <p:sldMasterId id="2147483930" r:id="rId21"/>
  </p:sldMasterIdLst>
  <p:notesMasterIdLst>
    <p:notesMasterId r:id="rId51"/>
  </p:notesMasterIdLst>
  <p:sldIdLst>
    <p:sldId id="462" r:id="rId22"/>
    <p:sldId id="854" r:id="rId23"/>
    <p:sldId id="855" r:id="rId24"/>
    <p:sldId id="916" r:id="rId25"/>
    <p:sldId id="899" r:id="rId26"/>
    <p:sldId id="879" r:id="rId27"/>
    <p:sldId id="856" r:id="rId28"/>
    <p:sldId id="892" r:id="rId29"/>
    <p:sldId id="862" r:id="rId30"/>
    <p:sldId id="904" r:id="rId31"/>
    <p:sldId id="865" r:id="rId32"/>
    <p:sldId id="1073" r:id="rId33"/>
    <p:sldId id="873" r:id="rId34"/>
    <p:sldId id="897" r:id="rId35"/>
    <p:sldId id="898" r:id="rId36"/>
    <p:sldId id="872" r:id="rId37"/>
    <p:sldId id="920" r:id="rId38"/>
    <p:sldId id="921" r:id="rId39"/>
    <p:sldId id="924" r:id="rId40"/>
    <p:sldId id="922" r:id="rId41"/>
    <p:sldId id="923" r:id="rId42"/>
    <p:sldId id="1077" r:id="rId43"/>
    <p:sldId id="909" r:id="rId44"/>
    <p:sldId id="875" r:id="rId45"/>
    <p:sldId id="1056" r:id="rId46"/>
    <p:sldId id="1065" r:id="rId47"/>
    <p:sldId id="1074" r:id="rId48"/>
    <p:sldId id="1075" r:id="rId49"/>
    <p:sldId id="1076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3EC420FF-67B5-2B43-B8B0-31C326A878BA}">
          <p14:sldIdLst/>
        </p14:section>
        <p14:section name="Title slide" id="{DE8BF54A-1323-4403-83F8-D7B5510C9D53}">
          <p14:sldIdLst>
            <p14:sldId id="462"/>
          </p14:sldIdLst>
        </p14:section>
        <p14:section name="Title slide" id="{0B98A0AF-1223-4256-B008-4096FBB86504}">
          <p14:sldIdLst>
            <p14:sldId id="854"/>
            <p14:sldId id="855"/>
            <p14:sldId id="916"/>
            <p14:sldId id="899"/>
            <p14:sldId id="879"/>
            <p14:sldId id="856"/>
            <p14:sldId id="892"/>
            <p14:sldId id="862"/>
            <p14:sldId id="904"/>
            <p14:sldId id="865"/>
            <p14:sldId id="1073"/>
            <p14:sldId id="873"/>
            <p14:sldId id="897"/>
            <p14:sldId id="898"/>
            <p14:sldId id="872"/>
            <p14:sldId id="920"/>
            <p14:sldId id="921"/>
            <p14:sldId id="924"/>
            <p14:sldId id="922"/>
            <p14:sldId id="923"/>
            <p14:sldId id="1077"/>
            <p14:sldId id="909"/>
            <p14:sldId id="875"/>
            <p14:sldId id="1056"/>
            <p14:sldId id="1065"/>
            <p14:sldId id="1074"/>
            <p14:sldId id="1075"/>
            <p14:sldId id="1076"/>
          </p14:sldIdLst>
        </p14:section>
        <p14:section name="Title slide" id="{EB69C2D0-E929-4AD9-A765-22C4ECEA784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02"/>
    <a:srgbClr val="FDFDFD"/>
    <a:srgbClr val="DCDCDC"/>
    <a:srgbClr val="F3F3F3"/>
    <a:srgbClr val="5F5F5F"/>
    <a:srgbClr val="333333"/>
    <a:srgbClr val="575757"/>
    <a:srgbClr val="000000"/>
    <a:srgbClr val="0D0D0D"/>
    <a:srgbClr val="161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5"/>
    <p:restoredTop sz="91387"/>
  </p:normalViewPr>
  <p:slideViewPr>
    <p:cSldViewPr snapToGrid="0">
      <p:cViewPr varScale="1">
        <p:scale>
          <a:sx n="70" d="100"/>
          <a:sy n="70" d="100"/>
        </p:scale>
        <p:origin x="1373" y="278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5.xml"/><Relationship Id="rId39" Type="http://schemas.openxmlformats.org/officeDocument/2006/relationships/slide" Target="slides/slide18.xml"/><Relationship Id="rId21" Type="http://schemas.openxmlformats.org/officeDocument/2006/relationships/slideMaster" Target="slideMasters/slideMaster18.xml"/><Relationship Id="rId34" Type="http://schemas.openxmlformats.org/officeDocument/2006/relationships/slide" Target="slides/slide13.xml"/><Relationship Id="rId42" Type="http://schemas.openxmlformats.org/officeDocument/2006/relationships/slide" Target="slides/slide21.xml"/><Relationship Id="rId47" Type="http://schemas.openxmlformats.org/officeDocument/2006/relationships/slide" Target="slides/slide26.xml"/><Relationship Id="rId50" Type="http://schemas.openxmlformats.org/officeDocument/2006/relationships/slide" Target="slides/slide29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8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3.xml"/><Relationship Id="rId32" Type="http://schemas.openxmlformats.org/officeDocument/2006/relationships/slide" Target="slides/slide11.xml"/><Relationship Id="rId37" Type="http://schemas.openxmlformats.org/officeDocument/2006/relationships/slide" Target="slides/slide16.xml"/><Relationship Id="rId40" Type="http://schemas.openxmlformats.org/officeDocument/2006/relationships/slide" Target="slides/slide19.xml"/><Relationship Id="rId45" Type="http://schemas.openxmlformats.org/officeDocument/2006/relationships/slide" Target="slides/slide24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10.xml"/><Relationship Id="rId44" Type="http://schemas.openxmlformats.org/officeDocument/2006/relationships/slide" Target="slides/slide23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1.xml"/><Relationship Id="rId27" Type="http://schemas.openxmlformats.org/officeDocument/2006/relationships/slide" Target="slides/slide6.xml"/><Relationship Id="rId30" Type="http://schemas.openxmlformats.org/officeDocument/2006/relationships/slide" Target="slides/slide9.xml"/><Relationship Id="rId35" Type="http://schemas.openxmlformats.org/officeDocument/2006/relationships/slide" Target="slides/slide14.xml"/><Relationship Id="rId43" Type="http://schemas.openxmlformats.org/officeDocument/2006/relationships/slide" Target="slides/slide22.xml"/><Relationship Id="rId48" Type="http://schemas.openxmlformats.org/officeDocument/2006/relationships/slide" Target="slides/slide27.xml"/><Relationship Id="rId56" Type="http://schemas.microsoft.com/office/2018/10/relationships/authors" Target="authors.xml"/><Relationship Id="rId8" Type="http://schemas.openxmlformats.org/officeDocument/2006/relationships/slideMaster" Target="slideMasters/slideMaster5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4.xml"/><Relationship Id="rId33" Type="http://schemas.openxmlformats.org/officeDocument/2006/relationships/slide" Target="slides/slide12.xml"/><Relationship Id="rId38" Type="http://schemas.openxmlformats.org/officeDocument/2006/relationships/slide" Target="slides/slide17.xml"/><Relationship Id="rId46" Type="http://schemas.openxmlformats.org/officeDocument/2006/relationships/slide" Target="slides/slide2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20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2.xml"/><Relationship Id="rId28" Type="http://schemas.openxmlformats.org/officeDocument/2006/relationships/slide" Target="slides/slide7.xml"/><Relationship Id="rId36" Type="http://schemas.openxmlformats.org/officeDocument/2006/relationships/slide" Target="slides/slide15.xml"/><Relationship Id="rId4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29/11/2025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843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561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476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8278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247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06079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8667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1004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19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3270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1192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CONTINUED </a:t>
            </a:r>
            <a:fld id="{993982D2-741D-4BC6-8F8E-84F7C8891268}" type="slidenum">
              <a:rPr smtClean="0"/>
              <a:pPr>
                <a:defRPr/>
              </a:pPr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15882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3863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C2878-ED04-B7CD-792D-E4F09CFDD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1E5D29-6935-9766-CB0E-F03F1840C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C36013-3B44-124F-1B3A-C9502CBDB7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665F9-6B1C-6263-DFEE-E1DA15A6E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2020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04320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24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9494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1281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968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8399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47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6624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3824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92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9670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9123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2.png"/><Relationship Id="rId4" Type="http://schemas.openxmlformats.org/officeDocument/2006/relationships/image" Target="../media/image100.emf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3.png"/><Relationship Id="rId1" Type="http://schemas.openxmlformats.org/officeDocument/2006/relationships/slideMaster" Target="../slideMasters/slideMaster16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emf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2.png"/><Relationship Id="rId4" Type="http://schemas.openxmlformats.org/officeDocument/2006/relationships/image" Target="../media/image106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9.png"/><Relationship Id="rId1" Type="http://schemas.openxmlformats.org/officeDocument/2006/relationships/slideMaster" Target="../slideMasters/slideMaster1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emf"/><Relationship Id="rId2" Type="http://schemas.openxmlformats.org/officeDocument/2006/relationships/image" Target="../media/image110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2.png"/><Relationship Id="rId4" Type="http://schemas.openxmlformats.org/officeDocument/2006/relationships/image" Target="../media/image112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8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2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2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7" Type="http://schemas.openxmlformats.org/officeDocument/2006/relationships/image" Target="../media/image22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7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7" Type="http://schemas.openxmlformats.org/officeDocument/2006/relationships/image" Target="../media/image22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2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22.pn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2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2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55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68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2.xml"/><Relationship Id="rId5" Type="http://schemas.openxmlformats.org/officeDocument/2006/relationships/image" Target="../media/image22.png"/><Relationship Id="rId4" Type="http://schemas.openxmlformats.org/officeDocument/2006/relationships/image" Target="../media/image73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4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5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9.sv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2.png"/><Relationship Id="rId4" Type="http://schemas.openxmlformats.org/officeDocument/2006/relationships/image" Target="../media/image82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1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1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2.png"/><Relationship Id="rId4" Type="http://schemas.openxmlformats.org/officeDocument/2006/relationships/image" Target="../media/image88.emf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4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1.png"/><Relationship Id="rId1" Type="http://schemas.openxmlformats.org/officeDocument/2006/relationships/slideMaster" Target="../slideMasters/slideMaster1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2.png"/><Relationship Id="rId4" Type="http://schemas.openxmlformats.org/officeDocument/2006/relationships/image" Target="../media/image94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5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7.png"/><Relationship Id="rId1" Type="http://schemas.openxmlformats.org/officeDocument/2006/relationships/slideMaster" Target="../slideMasters/slideMaster1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0.emf"/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A Template_2_Pictu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-1" y="0"/>
            <a:ext cx="5447921" cy="6858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baseline="0"/>
            </a:lvl1pPr>
          </a:lstStyle>
          <a:p>
            <a:r>
              <a:rPr lang="en-GB" dirty="0"/>
              <a:t>Use images from the photography folder from the Central Repository&gt;image library on CWS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447921" y="0"/>
            <a:ext cx="6744079" cy="6858000"/>
          </a:xfrm>
          <a:prstGeom prst="rect">
            <a:avLst/>
          </a:prstGeom>
          <a:solidFill>
            <a:schemeClr val="accent1">
              <a:alpha val="9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00" dirty="0">
              <a:solidFill>
                <a:schemeClr val="tx2"/>
              </a:solidFill>
            </a:endParaRPr>
          </a:p>
        </p:txBody>
      </p:sp>
      <p:sp>
        <p:nvSpPr>
          <p:cNvPr id="7" name="Content Placeholder 12"/>
          <p:cNvSpPr>
            <a:spLocks noGrp="1"/>
          </p:cNvSpPr>
          <p:nvPr>
            <p:ph sz="quarter" idx="16"/>
          </p:nvPr>
        </p:nvSpPr>
        <p:spPr>
          <a:xfrm>
            <a:off x="5834270" y="2733260"/>
            <a:ext cx="5963478" cy="3743139"/>
          </a:xfrm>
        </p:spPr>
        <p:txBody>
          <a:bodyPr>
            <a:noAutofit/>
          </a:bodyPr>
          <a:lstStyle>
            <a:lvl1pPr marL="342900" indent="-3429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b="0" baseline="0">
                <a:solidFill>
                  <a:schemeClr val="bg1"/>
                </a:solidFill>
                <a:latin typeface="+mn-lt"/>
              </a:defRPr>
            </a:lvl1pPr>
            <a:lvl2pPr marL="742950" indent="-28575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2pPr>
            <a:lvl3pPr marL="11430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3pPr>
            <a:lvl4pPr marL="16002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4pPr>
            <a:lvl5pPr marL="2057400" indent="-228600">
              <a:spcAft>
                <a:spcPts val="800"/>
              </a:spcAft>
              <a:buClr>
                <a:schemeClr val="bg1"/>
              </a:buClr>
              <a:buFont typeface="Arial" panose="020B0604020202020204" pitchFamily="34" charset="0"/>
              <a:buChar char="›"/>
              <a:defRPr sz="1800" b="0" baseline="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8" name="Title Placeholder 3"/>
          <p:cNvSpPr>
            <a:spLocks noGrp="1"/>
          </p:cNvSpPr>
          <p:nvPr>
            <p:ph type="title" hasCustomPrompt="1"/>
          </p:nvPr>
        </p:nvSpPr>
        <p:spPr>
          <a:xfrm>
            <a:off x="5834270" y="1921382"/>
            <a:ext cx="5973417" cy="6264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Course times/ objectives/summary</a:t>
            </a:r>
          </a:p>
        </p:txBody>
      </p:sp>
    </p:spTree>
    <p:extLst>
      <p:ext uri="{BB962C8B-B14F-4D97-AF65-F5344CB8AC3E}">
        <p14:creationId xmlns:p14="http://schemas.microsoft.com/office/powerpoint/2010/main" val="16583648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17847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2061" y="383649"/>
            <a:ext cx="11425763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1228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4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image" Target="../media/image69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1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114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3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37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9" r:id="rId6"/>
    <p:sldLayoutId id="2147483960" r:id="rId7"/>
    <p:sldLayoutId id="2147483961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OtherFormsOfLists.html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demo2.html?page=tables.html" TargetMode="Externa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ref/trysel.php?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cssByState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in_out_range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overflow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inlineBlock.html" TargetMode="External"/><Relationship Id="rId4" Type="http://schemas.openxmlformats.org/officeDocument/2006/relationships/hyperlink" Target="demo2.html?page=positionDemo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dynamicDOM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domCreate.htm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../demoPages/Ball.html" TargetMode="External"/><Relationship Id="rId2" Type="http://schemas.openxmlformats.org/officeDocument/2006/relationships/hyperlink" Target="demo2.html?page=Ball.html" TargetMode="Externa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demo2.html?page=page1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hyperlink" Target="demo2.html?page=page2.html" TargetMode="Externa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demo2.html?page=page3.html" TargetMode="External"/><Relationship Id="rId3" Type="http://schemas.openxmlformats.org/officeDocument/2006/relationships/image" Target="../media/image123.png"/><Relationship Id="rId7" Type="http://schemas.openxmlformats.org/officeDocument/2006/relationships/image" Target="../media/image12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inputtingData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752678"/>
          </a:xfrm>
        </p:spPr>
        <p:txBody>
          <a:bodyPr/>
          <a:lstStyle/>
          <a:p>
            <a:pPr algn="ctr"/>
            <a:r>
              <a:rPr lang="en-GB" sz="3600" dirty="0">
                <a:latin typeface="Lucida Console" pitchFamily="49" charset="0"/>
              </a:rPr>
              <a:t>HTML, CSS and JavaScript </a:t>
            </a:r>
            <a:br>
              <a:rPr lang="en-GB" sz="3600" dirty="0">
                <a:latin typeface="Lucida Console" pitchFamily="49" charset="0"/>
              </a:rPr>
            </a:br>
            <a:r>
              <a:rPr lang="en-GB" sz="3600" dirty="0">
                <a:latin typeface="Lucida Console" pitchFamily="49" charset="0"/>
              </a:rPr>
              <a:t>revision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F85F92-FD81-440B-98C9-685647D0F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10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89A624-7A42-4FD1-8F32-8EA43C65B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lists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0474CB-4C12-4267-B357-E8A698F43283}"/>
              </a:ext>
            </a:extLst>
          </p:cNvPr>
          <p:cNvSpPr txBox="1"/>
          <p:nvPr/>
        </p:nvSpPr>
        <p:spPr>
          <a:xfrm>
            <a:off x="263150" y="1245005"/>
            <a:ext cx="4521502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Description list element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Programming Courses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Java SE programming II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C# development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Web Development Fundamentals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Level 3 web application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Responsive web application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2667DF-0C42-4877-A83E-82C32710CC17}"/>
              </a:ext>
            </a:extLst>
          </p:cNvPr>
          <p:cNvSpPr txBox="1"/>
          <p:nvPr/>
        </p:nvSpPr>
        <p:spPr>
          <a:xfrm>
            <a:off x="5394687" y="1239689"/>
            <a:ext cx="404302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details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summary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details tag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summary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Audio and video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it-IT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it-IT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it-IT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Camera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Files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Geolocation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details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CFC675-9D19-480A-A789-2183A9E1F954}"/>
              </a:ext>
            </a:extLst>
          </p:cNvPr>
          <p:cNvSpPr txBox="1"/>
          <p:nvPr/>
        </p:nvSpPr>
        <p:spPr>
          <a:xfrm>
            <a:off x="273781" y="3683924"/>
            <a:ext cx="4510870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list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foodOptions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datalist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foodOptions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="Meat"&gt;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="Vegetarian"&gt;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="Semi-vegetarian"&gt;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="Low-carbohydrate diet"&gt;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datalist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746995C0-7FCE-0034-790B-47A7DD866F49}"/>
              </a:ext>
            </a:extLst>
          </p:cNvPr>
          <p:cNvSpPr/>
          <p:nvPr/>
        </p:nvSpPr>
        <p:spPr>
          <a:xfrm>
            <a:off x="10943303" y="5909187"/>
            <a:ext cx="914486" cy="51127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3401631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displaying tabular data or basic positioning other controls</a:t>
            </a: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4450C-6E0F-4951-AE1F-9D342EAFF3F3}"/>
              </a:ext>
            </a:extLst>
          </p:cNvPr>
          <p:cNvSpPr txBox="1"/>
          <p:nvPr/>
        </p:nvSpPr>
        <p:spPr>
          <a:xfrm>
            <a:off x="562510" y="1813173"/>
            <a:ext cx="3567701" cy="32316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="1"&gt;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Surname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Jill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Smith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Eve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Jackson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94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7900AD-3B4B-4761-9DEB-98AD0ABDE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354" y="1864976"/>
            <a:ext cx="1447800" cy="72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9CB10F-54F3-425E-BC3A-21733223E491}"/>
              </a:ext>
            </a:extLst>
          </p:cNvPr>
          <p:cNvSpPr txBox="1"/>
          <p:nvPr/>
        </p:nvSpPr>
        <p:spPr>
          <a:xfrm>
            <a:off x="4351963" y="1813173"/>
            <a:ext cx="4915328" cy="4893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="1"&gt;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Surname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Jill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Smith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Eve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Jackson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30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Average age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40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E4D5F4-4650-488C-AE2C-A3163F3B1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993" y="1872307"/>
            <a:ext cx="1809750" cy="923925"/>
          </a:xfrm>
          <a:prstGeom prst="rect">
            <a:avLst/>
          </a:prstGeom>
        </p:spPr>
      </p:pic>
      <p:sp>
        <p:nvSpPr>
          <p:cNvPr id="14" name="Callout: Line 13">
            <a:extLst>
              <a:ext uri="{FF2B5EF4-FFF2-40B4-BE49-F238E27FC236}">
                <a16:creationId xmlns:a16="http://schemas.microsoft.com/office/drawing/2014/main" id="{268BF30A-A938-470A-B560-104B182BE067}"/>
              </a:ext>
            </a:extLst>
          </p:cNvPr>
          <p:cNvSpPr/>
          <p:nvPr/>
        </p:nvSpPr>
        <p:spPr>
          <a:xfrm>
            <a:off x="7106734" y="3070507"/>
            <a:ext cx="2057814" cy="474080"/>
          </a:xfrm>
          <a:prstGeom prst="borderCallout1">
            <a:avLst>
              <a:gd name="adj1" fmla="val 50893"/>
              <a:gd name="adj2" fmla="val -505"/>
              <a:gd name="adj3" fmla="val 24149"/>
              <a:gd name="adj4" fmla="val -1713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thead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 and &lt;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b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may be used for </a:t>
            </a:r>
            <a:r>
              <a:rPr lang="en-GB" sz="1400" dirty="0" err="1">
                <a:solidFill>
                  <a:srgbClr val="000000"/>
                </a:solidFill>
                <a:latin typeface="Verdana" panose="020B0604030504040204" pitchFamily="34" charset="0"/>
              </a:rPr>
              <a:t>css</a:t>
            </a:r>
            <a:endParaRPr lang="en-GB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E9684B-71FB-405D-838F-3A9A823D0B67}"/>
              </a:ext>
            </a:extLst>
          </p:cNvPr>
          <p:cNvSpPr txBox="1"/>
          <p:nvPr/>
        </p:nvSpPr>
        <p:spPr>
          <a:xfrm>
            <a:off x="7986003" y="3867728"/>
            <a:ext cx="3444412" cy="249299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colspan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="2"&gt;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Average age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40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td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tr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tfoot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07FA68-E410-4257-B4F4-16A44B2E33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758" y="4897335"/>
            <a:ext cx="2044556" cy="1358724"/>
          </a:xfrm>
          <a:prstGeom prst="rect">
            <a:avLst/>
          </a:prstGeom>
        </p:spPr>
      </p:pic>
      <p:sp>
        <p:nvSpPr>
          <p:cNvPr id="2" name="Oval 1">
            <a:hlinkClick r:id="rId6" action="ppaction://hlinkfile"/>
            <a:extLst>
              <a:ext uri="{FF2B5EF4-FFF2-40B4-BE49-F238E27FC236}">
                <a16:creationId xmlns:a16="http://schemas.microsoft.com/office/drawing/2014/main" id="{43234124-4850-192B-6938-6AFF1EF40C9E}"/>
              </a:ext>
            </a:extLst>
          </p:cNvPr>
          <p:cNvSpPr/>
          <p:nvPr/>
        </p:nvSpPr>
        <p:spPr>
          <a:xfrm>
            <a:off x="11151010" y="6407901"/>
            <a:ext cx="914486" cy="3932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5717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2557731"/>
            <a:ext cx="5289439" cy="863600"/>
          </a:xfrm>
        </p:spPr>
        <p:txBody>
          <a:bodyPr/>
          <a:lstStyle/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Measurement units</a:t>
            </a:r>
          </a:p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DOM selection</a:t>
            </a:r>
          </a:p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Changing attributes </a:t>
            </a:r>
          </a:p>
          <a:p>
            <a:pPr lvl="0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Positioning elements</a:t>
            </a:r>
            <a:b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600" dirty="0" err="1">
                <a:latin typeface="Arial" panose="020B0604020202020204" pitchFamily="34" charset="0"/>
                <a:cs typeface="Arial" panose="020B0604020202020204" pitchFamily="34" charset="0"/>
              </a:rPr>
              <a:t>blo</a:t>
            </a:r>
            <a:r>
              <a:rPr lang="en-GB" sz="1400" dirty="0" err="1">
                <a:latin typeface="Arial" panose="020B0604020202020204" pitchFamily="34" charset="0"/>
                <a:cs typeface="Arial" panose="020B0604020202020204" pitchFamily="34" charset="0"/>
              </a:rPr>
              <a:t>ock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, inline and inline-block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Enhancing the look using CSS3</a:t>
            </a:r>
          </a:p>
          <a:p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Media queries</a:t>
            </a:r>
          </a:p>
          <a:p>
            <a:endParaRPr lang="en-GB" sz="16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C64B43-3F65-44BB-B5D7-98AAB642C2A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3" r="23533"/>
          <a:stretch>
            <a:fillRect/>
          </a:stretch>
        </p:blipFill>
        <p:spPr>
          <a:xfrm>
            <a:off x="0" y="0"/>
            <a:ext cx="5448300" cy="6858000"/>
          </a:xfrm>
        </p:spPr>
      </p:pic>
    </p:spTree>
    <p:extLst>
      <p:ext uri="{BB962C8B-B14F-4D97-AF65-F5344CB8AC3E}">
        <p14:creationId xmlns:p14="http://schemas.microsoft.com/office/powerpoint/2010/main" val="356247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Selectors basic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426F75-6A5B-4C7C-B030-94A6B6B51556}"/>
              </a:ext>
            </a:extLst>
          </p:cNvPr>
          <p:cNvSpPr txBox="1"/>
          <p:nvPr/>
        </p:nvSpPr>
        <p:spPr>
          <a:xfrm>
            <a:off x="950500" y="3594980"/>
            <a:ext cx="7239771" cy="175432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="div1"&gt;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Hello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qaClass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World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dirty="0" err="1">
                <a:solidFill>
                  <a:srgbClr val="0000FF"/>
                </a:solidFill>
                <a:latin typeface="Consolas" panose="020B0609020204030204" pitchFamily="49" charset="0"/>
              </a:rPr>
              <a:t>qaClass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Paragraph with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qaClass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FF0000"/>
                </a:solidFill>
                <a:latin typeface="Consolas" panose="020B0609020204030204" pitchFamily="49" charset="0"/>
              </a:rPr>
              <a:t>company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="QA"&gt;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QA Training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4D3207-13CF-4BED-930F-4F21DCB10B82}"/>
              </a:ext>
            </a:extLst>
          </p:cNvPr>
          <p:cNvSpPr txBox="1"/>
          <p:nvPr/>
        </p:nvSpPr>
        <p:spPr>
          <a:xfrm>
            <a:off x="939640" y="1490755"/>
            <a:ext cx="7239771" cy="1754326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#div1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{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   	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qaClass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{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 	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p.qaClass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3px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dashed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div[company=</a:t>
            </a:r>
            <a:r>
              <a:rPr lang="en-GB" dirty="0">
                <a:solidFill>
                  <a:srgbClr val="800000"/>
                </a:solidFill>
                <a:latin typeface="Consolas" panose="020B0609020204030204" pitchFamily="49" charset="0"/>
              </a:rPr>
              <a:t>QA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]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496D5-10B4-35CD-5F32-451D9E0AD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3" y="1368256"/>
            <a:ext cx="9215682" cy="4955354"/>
          </a:xfrm>
        </p:spPr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See also  </a:t>
            </a:r>
          </a:p>
        </p:txBody>
      </p:sp>
      <p:sp>
        <p:nvSpPr>
          <p:cNvPr id="6" name="Action Button: Go Forward or Next 5">
            <a:hlinkClick r:id="rId3" highlightClick="1"/>
            <a:extLst>
              <a:ext uri="{FF2B5EF4-FFF2-40B4-BE49-F238E27FC236}">
                <a16:creationId xmlns:a16="http://schemas.microsoft.com/office/drawing/2014/main" id="{C5D486C1-FDEC-BC71-FC6A-B50369FE8A03}"/>
              </a:ext>
            </a:extLst>
          </p:cNvPr>
          <p:cNvSpPr/>
          <p:nvPr/>
        </p:nvSpPr>
        <p:spPr>
          <a:xfrm>
            <a:off x="1995297" y="5980186"/>
            <a:ext cx="373626" cy="357258"/>
          </a:xfrm>
          <a:prstGeom prst="actionButtonForwardNex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346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Selectors – by state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39317-68AA-48F9-8573-137B024F0B28}"/>
              </a:ext>
            </a:extLst>
          </p:cNvPr>
          <p:cNvSpPr txBox="1"/>
          <p:nvPr/>
        </p:nvSpPr>
        <p:spPr>
          <a:xfrm>
            <a:off x="603607" y="1674674"/>
            <a:ext cx="60977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:checked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:disabled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:enabled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:focus</a:t>
            </a:r>
          </a:p>
          <a:p>
            <a:pPr algn="l"/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3D4DD-D220-43D4-AA94-56874203ECD5}"/>
              </a:ext>
            </a:extLst>
          </p:cNvPr>
          <p:cNvSpPr txBox="1"/>
          <p:nvPr/>
        </p:nvSpPr>
        <p:spPr>
          <a:xfrm>
            <a:off x="2054791" y="1467001"/>
            <a:ext cx="4796909" cy="501675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:checked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:disabled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gray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box-shadow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:enabled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blue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:focus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3px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dashed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background-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color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antiquewhite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35DEE1-29BC-40EE-BE21-F7405E4B3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6499" y="3467403"/>
            <a:ext cx="2962275" cy="1590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A7CA50-8D31-40C4-A196-BBF315E9F1F6}"/>
              </a:ext>
            </a:extLst>
          </p:cNvPr>
          <p:cNvSpPr txBox="1"/>
          <p:nvPr/>
        </p:nvSpPr>
        <p:spPr>
          <a:xfrm>
            <a:off x="7127003" y="1216278"/>
            <a:ext cx="4848687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Name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City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Registered: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="checkbox"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disabled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Save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027AEB-C0C3-47A8-D2D5-8AEABFFC87AF}"/>
              </a:ext>
            </a:extLst>
          </p:cNvPr>
          <p:cNvSpPr/>
          <p:nvPr/>
        </p:nvSpPr>
        <p:spPr>
          <a:xfrm>
            <a:off x="11090787" y="6164825"/>
            <a:ext cx="884903" cy="412955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4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60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Selection by validation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3B58F6-3DA6-4E63-B404-DE6F39331B47}"/>
              </a:ext>
            </a:extLst>
          </p:cNvPr>
          <p:cNvSpPr txBox="1"/>
          <p:nvPr/>
        </p:nvSpPr>
        <p:spPr>
          <a:xfrm>
            <a:off x="591108" y="1590645"/>
            <a:ext cx="26533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input:in-range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input:out-of-range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GB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algn="l"/>
            <a:r>
              <a:rPr lang="en-GB" dirty="0">
                <a:solidFill>
                  <a:srgbClr val="000000"/>
                </a:solidFill>
                <a:latin typeface="Verdana" panose="020B0604030504040204" pitchFamily="34" charset="0"/>
              </a:rPr>
              <a:t>See also:</a:t>
            </a: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input:invalid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r>
              <a:rPr lang="en-GB" sz="18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	</a:t>
            </a:r>
            <a:r>
              <a:rPr lang="en-GB" sz="18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input:valid</a:t>
            </a:r>
            <a:endParaRPr lang="en-GB" sz="18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DB0791-CD14-4172-803E-3E640AF3391E}"/>
              </a:ext>
            </a:extLst>
          </p:cNvPr>
          <p:cNvSpPr txBox="1"/>
          <p:nvPr/>
        </p:nvSpPr>
        <p:spPr>
          <a:xfrm>
            <a:off x="4463016" y="1485823"/>
            <a:ext cx="7137876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input:in-range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green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input:out-of-range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2px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red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="number"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="5"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="7"&gt;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058D95A0-F14C-D3CC-5014-315F2A721F82}"/>
              </a:ext>
            </a:extLst>
          </p:cNvPr>
          <p:cNvSpPr/>
          <p:nvPr/>
        </p:nvSpPr>
        <p:spPr>
          <a:xfrm>
            <a:off x="10882711" y="6099296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01976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- positioning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</p:spPr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Block, inline, inline-block</a:t>
            </a:r>
            <a:endParaRPr lang="en-GB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alibri" panose="020F0502020204030204" pitchFamily="34" charset="0"/>
            </a:endParaRPr>
          </a:p>
          <a:p>
            <a:pPr marL="182880"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display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float, clear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position</a:t>
            </a: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dirty="0">
                <a:effectLst/>
                <a:latin typeface="Calibri" panose="020F0502020204030204" pitchFamily="34" charset="0"/>
              </a:rPr>
              <a:t>static, absolute, sticky …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ln/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Calibri" panose="020F0502020204030204" pitchFamily="34" charset="0"/>
              </a:rPr>
              <a:t>overflow</a:t>
            </a: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8" name="Oval 7">
            <a:hlinkClick r:id="rId3" action="ppaction://hlinkfile"/>
            <a:extLst>
              <a:ext uri="{FF2B5EF4-FFF2-40B4-BE49-F238E27FC236}">
                <a16:creationId xmlns:a16="http://schemas.microsoft.com/office/drawing/2014/main" id="{BB3AF0E4-914A-1821-FB82-8AFCA0D37BB9}"/>
              </a:ext>
            </a:extLst>
          </p:cNvPr>
          <p:cNvSpPr/>
          <p:nvPr/>
        </p:nvSpPr>
        <p:spPr>
          <a:xfrm>
            <a:off x="4864523" y="3956259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9" name="Oval 8">
            <a:hlinkClick r:id="rId4" action="ppaction://hlinkfile"/>
            <a:extLst>
              <a:ext uri="{FF2B5EF4-FFF2-40B4-BE49-F238E27FC236}">
                <a16:creationId xmlns:a16="http://schemas.microsoft.com/office/drawing/2014/main" id="{112DA23C-D966-28E7-13BD-7BB7D8F6503D}"/>
              </a:ext>
            </a:extLst>
          </p:cNvPr>
          <p:cNvSpPr/>
          <p:nvPr/>
        </p:nvSpPr>
        <p:spPr>
          <a:xfrm>
            <a:off x="4881958" y="3018641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10" name="Oval 9">
            <a:hlinkClick r:id="rId5" action="ppaction://hlinkfile"/>
            <a:extLst>
              <a:ext uri="{FF2B5EF4-FFF2-40B4-BE49-F238E27FC236}">
                <a16:creationId xmlns:a16="http://schemas.microsoft.com/office/drawing/2014/main" id="{57EF26D8-2FD5-E02C-67E9-25DB95393392}"/>
              </a:ext>
            </a:extLst>
          </p:cNvPr>
          <p:cNvSpPr/>
          <p:nvPr/>
        </p:nvSpPr>
        <p:spPr>
          <a:xfrm>
            <a:off x="4864524" y="134285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4142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00" y="2695382"/>
            <a:ext cx="5289439" cy="863600"/>
          </a:xfrm>
        </p:spPr>
        <p:txBody>
          <a:bodyPr/>
          <a:lstStyle/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Revision of the language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DOM selection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DOM manipulation</a:t>
            </a:r>
          </a:p>
          <a:p>
            <a:pPr lvl="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Dynamic Events</a:t>
            </a:r>
          </a:p>
          <a:p>
            <a:endParaRPr lang="en-GB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DDC64B43-3F65-44BB-B5D7-98AAB642C2A4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3" r="23533"/>
          <a:stretch>
            <a:fillRect/>
          </a:stretch>
        </p:blipFill>
        <p:spPr>
          <a:xfrm>
            <a:off x="0" y="0"/>
            <a:ext cx="5448300" cy="6858000"/>
          </a:xfrm>
        </p:spPr>
      </p:pic>
    </p:spTree>
    <p:extLst>
      <p:ext uri="{BB962C8B-B14F-4D97-AF65-F5344CB8AC3E}">
        <p14:creationId xmlns:p14="http://schemas.microsoft.com/office/powerpoint/2010/main" val="205302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basics – Selection and iteration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103AA7-680A-4ADE-91E9-0B7B17DCDFCD}"/>
              </a:ext>
            </a:extLst>
          </p:cNvPr>
          <p:cNvSpPr txBox="1"/>
          <p:nvPr/>
        </p:nvSpPr>
        <p:spPr>
          <a:xfrm>
            <a:off x="698091" y="1450539"/>
            <a:ext cx="4503174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(x &gt; 5)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'x is bigger than 5'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(x == 5)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'x is equal to 5'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'x is less than 5'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717A34-8C89-439C-ACF8-47730C5CBD65}"/>
              </a:ext>
            </a:extLst>
          </p:cNvPr>
          <p:cNvSpPr txBox="1"/>
          <p:nvPr/>
        </p:nvSpPr>
        <p:spPr>
          <a:xfrm>
            <a:off x="6253316" y="1479532"/>
            <a:ext cx="4031225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x = 5;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(x &gt; 0)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console.log(x);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x--;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9F7AC5-64D9-45FB-BCEB-DCC82DBCB9F9}"/>
              </a:ext>
            </a:extLst>
          </p:cNvPr>
          <p:cNvSpPr txBox="1"/>
          <p:nvPr/>
        </p:nvSpPr>
        <p:spPr>
          <a:xfrm>
            <a:off x="6243484" y="3191921"/>
            <a:ext cx="404105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 10;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27508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forEach</a:t>
            </a:r>
            <a:r>
              <a:rPr lang="en-GB" dirty="0"/>
              <a:t> and Arrays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F6F725-C4A1-4A54-BAF7-DED085B0A5EC}"/>
              </a:ext>
            </a:extLst>
          </p:cNvPr>
          <p:cNvSpPr txBox="1"/>
          <p:nvPr/>
        </p:nvSpPr>
        <p:spPr>
          <a:xfrm>
            <a:off x="589936" y="1658713"/>
            <a:ext cx="5181599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names = [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names.forEach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console.log(n)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7BCBE-F1EB-4B84-98F4-6C799C3315EF}"/>
              </a:ext>
            </a:extLst>
          </p:cNvPr>
          <p:cNvSpPr txBox="1"/>
          <p:nvPr/>
        </p:nvSpPr>
        <p:spPr>
          <a:xfrm>
            <a:off x="589936" y="3115868"/>
            <a:ext cx="5181599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names.push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'Sasha'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console.log(names);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77172B-260B-4DEC-9773-0E54B39B0100}"/>
              </a:ext>
            </a:extLst>
          </p:cNvPr>
          <p:cNvSpPr txBox="1"/>
          <p:nvPr/>
        </p:nvSpPr>
        <p:spPr>
          <a:xfrm>
            <a:off x="6120601" y="3344988"/>
            <a:ext cx="4468741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'Sasha'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CFB33CF-4D2D-4322-AF46-FC1B3C4ED08F}"/>
              </a:ext>
            </a:extLst>
          </p:cNvPr>
          <p:cNvSpPr/>
          <p:nvPr/>
        </p:nvSpPr>
        <p:spPr>
          <a:xfrm>
            <a:off x="5673212" y="3323302"/>
            <a:ext cx="349067" cy="32446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82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HTML5 page  (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H</a:t>
            </a:r>
            <a:r>
              <a:rPr lang="en-GB" sz="2800" dirty="0"/>
              <a:t>ypertext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M</a:t>
            </a:r>
            <a:r>
              <a:rPr lang="en-GB" sz="2800" dirty="0"/>
              <a:t>arkup </a:t>
            </a:r>
            <a:r>
              <a:rPr lang="en-GB" sz="2800" dirty="0">
                <a:solidFill>
                  <a:schemeClr val="accent4">
                    <a:lumMod val="75000"/>
                  </a:schemeClr>
                </a:solidFill>
              </a:rPr>
              <a:t>L</a:t>
            </a:r>
            <a:r>
              <a:rPr lang="en-GB" sz="2800" dirty="0"/>
              <a:t>anguage)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F3F18-9A57-48FB-9F81-38AFD43FABE6}"/>
              </a:ext>
            </a:extLst>
          </p:cNvPr>
          <p:cNvSpPr txBox="1"/>
          <p:nvPr/>
        </p:nvSpPr>
        <p:spPr>
          <a:xfrm>
            <a:off x="665251" y="1482317"/>
            <a:ext cx="9639729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!DOCTYPE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lang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="en"&gt;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charset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="UTF-8"&gt;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meta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="viewport"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content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="width=device-width, initial-scale=1.0"&gt;</a:t>
            </a:r>
            <a:endParaRPr lang="it-IT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Document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sp>
        <p:nvSpPr>
          <p:cNvPr id="8" name="Callout: Line 7">
            <a:extLst>
              <a:ext uri="{FF2B5EF4-FFF2-40B4-BE49-F238E27FC236}">
                <a16:creationId xmlns:a16="http://schemas.microsoft.com/office/drawing/2014/main" id="{994CB837-CB58-487A-9B1A-3AA2AD7D7FFC}"/>
              </a:ext>
            </a:extLst>
          </p:cNvPr>
          <p:cNvSpPr/>
          <p:nvPr/>
        </p:nvSpPr>
        <p:spPr>
          <a:xfrm>
            <a:off x="3456138" y="1383196"/>
            <a:ext cx="4439164" cy="555157"/>
          </a:xfrm>
          <a:prstGeom prst="borderCallout1">
            <a:avLst>
              <a:gd name="adj1" fmla="val 50893"/>
              <a:gd name="adj2" fmla="val -505"/>
              <a:gd name="adj3" fmla="val 50699"/>
              <a:gd name="adj4" fmla="val -16334"/>
            </a:avLst>
          </a:prstGeom>
          <a:solidFill>
            <a:schemeClr val="bg2">
              <a:lumMod val="95000"/>
            </a:schemeClr>
          </a:solidFill>
          <a:ln w="19050"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en-GB" sz="1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nformation to the browser to ensure </a:t>
            </a:r>
            <a:r>
              <a:rPr lang="en-GB" sz="1400" b="1" i="0" dirty="0">
                <a:solidFill>
                  <a:srgbClr val="0A0A23"/>
                </a:solidFill>
                <a:effectLst/>
                <a:latin typeface="Lato" panose="020F0502020204030203" pitchFamily="34" charset="0"/>
              </a:rPr>
              <a:t>web page is parsed the same way by different web browsers</a:t>
            </a:r>
            <a:endParaRPr lang="en-GB" sz="1400" b="1" dirty="0"/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69AE4D4-41F1-4697-8498-A7586FD1F3CF}"/>
              </a:ext>
            </a:extLst>
          </p:cNvPr>
          <p:cNvSpPr/>
          <p:nvPr/>
        </p:nvSpPr>
        <p:spPr>
          <a:xfrm>
            <a:off x="7897949" y="3334677"/>
            <a:ext cx="3340322" cy="452197"/>
          </a:xfrm>
          <a:prstGeom prst="borderCallout1">
            <a:avLst>
              <a:gd name="adj1" fmla="val 52602"/>
              <a:gd name="adj2" fmla="val 1"/>
              <a:gd name="adj3" fmla="val -60637"/>
              <a:gd name="adj4" fmla="val -9081"/>
            </a:avLst>
          </a:prstGeom>
          <a:solidFill>
            <a:schemeClr val="tx1">
              <a:lumMod val="10000"/>
              <a:lumOff val="90000"/>
            </a:schemeClr>
          </a:solidFill>
          <a:ln w="19050"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Best display for the user’s viewport</a:t>
            </a:r>
            <a:endParaRPr lang="en-GB" sz="1400" dirty="0"/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19B05585-8233-452A-B86C-F6073F6B39DA}"/>
              </a:ext>
            </a:extLst>
          </p:cNvPr>
          <p:cNvSpPr/>
          <p:nvPr/>
        </p:nvSpPr>
        <p:spPr>
          <a:xfrm>
            <a:off x="3879150" y="4042986"/>
            <a:ext cx="2747905" cy="371694"/>
          </a:xfrm>
          <a:prstGeom prst="borderCallout1">
            <a:avLst>
              <a:gd name="adj1" fmla="val 50893"/>
              <a:gd name="adj2" fmla="val -505"/>
              <a:gd name="adj3" fmla="val -42128"/>
              <a:gd name="adj4" fmla="val -14300"/>
            </a:avLst>
          </a:prstGeom>
          <a:solidFill>
            <a:schemeClr val="accent6">
              <a:lumMod val="20000"/>
              <a:lumOff val="80000"/>
            </a:schemeClr>
          </a:solidFill>
          <a:ln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rgbClr val="000000"/>
                </a:solidFill>
                <a:latin typeface="Verdana" panose="020B0604030504040204" pitchFamily="34" charset="0"/>
              </a:rPr>
              <a:t>Best in a separate files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82B27D-57DB-4C44-B11D-B128F2BF2205}"/>
              </a:ext>
            </a:extLst>
          </p:cNvPr>
          <p:cNvSpPr txBox="1"/>
          <p:nvPr/>
        </p:nvSpPr>
        <p:spPr>
          <a:xfrm>
            <a:off x="1178585" y="3202099"/>
            <a:ext cx="5104228" cy="584775"/>
          </a:xfrm>
          <a:prstGeom prst="rect">
            <a:avLst/>
          </a:prstGeom>
          <a:noFill/>
          <a:ln w="9525">
            <a:solidFill>
              <a:schemeClr val="accent1">
                <a:lumMod val="50000"/>
                <a:lumOff val="50000"/>
              </a:schemeClr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="qaScript.js"&gt;&lt;/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="qaStyle.css"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="stylesheet"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722615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Language basics –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D4F2BB-C917-4A62-A826-F654C7946E2B}"/>
              </a:ext>
            </a:extLst>
          </p:cNvPr>
          <p:cNvSpPr txBox="1"/>
          <p:nvPr/>
        </p:nvSpPr>
        <p:spPr>
          <a:xfrm>
            <a:off x="3116825" y="1754398"/>
            <a:ext cx="3367548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add(a,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894E0-0DA3-43D7-A2AF-16E187615DF4}"/>
              </a:ext>
            </a:extLst>
          </p:cNvPr>
          <p:cNvSpPr txBox="1"/>
          <p:nvPr/>
        </p:nvSpPr>
        <p:spPr>
          <a:xfrm>
            <a:off x="2385848" y="3001059"/>
            <a:ext cx="4088692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add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054399-F18F-43BD-B875-92B236B510D5}"/>
              </a:ext>
            </a:extLst>
          </p:cNvPr>
          <p:cNvSpPr txBox="1"/>
          <p:nvPr/>
        </p:nvSpPr>
        <p:spPr>
          <a:xfrm>
            <a:off x="3116824" y="4247720"/>
            <a:ext cx="3357715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add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99B189-D270-4AE9-9BDB-81E875D6A3C5}"/>
              </a:ext>
            </a:extLst>
          </p:cNvPr>
          <p:cNvSpPr txBox="1"/>
          <p:nvPr/>
        </p:nvSpPr>
        <p:spPr>
          <a:xfrm>
            <a:off x="648929" y="1995948"/>
            <a:ext cx="1956619" cy="143305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r>
              <a:rPr lang="en-GB" sz="2400" b="1" dirty="0"/>
              <a:t>3 ways to define a function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D19235-618A-43F3-906D-3DC0D74A3DB7}"/>
              </a:ext>
            </a:extLst>
          </p:cNvPr>
          <p:cNvSpPr txBox="1"/>
          <p:nvPr/>
        </p:nvSpPr>
        <p:spPr>
          <a:xfrm>
            <a:off x="7261123" y="3001059"/>
            <a:ext cx="3367548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result = add(1, 2);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console.log(result);</a:t>
            </a:r>
          </a:p>
          <a:p>
            <a:endParaRPr lang="en-GB" b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475CF09-6C8C-46F7-96D9-4479EA2BDD39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6558116" y="2433582"/>
            <a:ext cx="703007" cy="1029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684F66-5230-48D1-9CCC-2EF31250B690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67949" y="3462724"/>
            <a:ext cx="6931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FF16F6-B9A1-4AF4-9DDA-52F057B0BDC1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6597444" y="3462724"/>
            <a:ext cx="663679" cy="1002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067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Selection of DOM elements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2FDF55-EE2B-4CC3-AEC9-09C42FA4D637}"/>
              </a:ext>
            </a:extLst>
          </p:cNvPr>
          <p:cNvSpPr txBox="1"/>
          <p:nvPr/>
        </p:nvSpPr>
        <p:spPr>
          <a:xfrm>
            <a:off x="334490" y="1368256"/>
            <a:ext cx="4198182" cy="19466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divInfo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.....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redBorder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.....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redBorder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.....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0B986-CFE9-4237-B810-6C9F4B6631DC}"/>
              </a:ext>
            </a:extLst>
          </p:cNvPr>
          <p:cNvSpPr txBox="1"/>
          <p:nvPr/>
        </p:nvSpPr>
        <p:spPr>
          <a:xfrm>
            <a:off x="321607" y="3520960"/>
            <a:ext cx="6944431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info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divInfo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drinks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document.getElementsByName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'drink'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document.getElementsByClassName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redBorder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52C11-CDC4-4C97-990F-FF30793F32C1}"/>
              </a:ext>
            </a:extLst>
          </p:cNvPr>
          <p:cNvSpPr txBox="1"/>
          <p:nvPr/>
        </p:nvSpPr>
        <p:spPr>
          <a:xfrm>
            <a:off x="321607" y="5203095"/>
            <a:ext cx="7200069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info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'#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divInfo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drinks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document.querySelectorAll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'[name=drink]'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document.querySelectorAll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redBorder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2D595E-439D-48FC-8AA1-59C02279ECD7}"/>
              </a:ext>
            </a:extLst>
          </p:cNvPr>
          <p:cNvSpPr txBox="1"/>
          <p:nvPr/>
        </p:nvSpPr>
        <p:spPr>
          <a:xfrm>
            <a:off x="7908000" y="3520960"/>
            <a:ext cx="3497420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info.innerHTML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"QA"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 drinks[0].checked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[0].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"QA"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DE7EFC-022A-4083-8699-3613B9D2E6B9}"/>
              </a:ext>
            </a:extLst>
          </p:cNvPr>
          <p:cNvSpPr/>
          <p:nvPr/>
        </p:nvSpPr>
        <p:spPr>
          <a:xfrm>
            <a:off x="314631" y="4832019"/>
            <a:ext cx="2723535" cy="3710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/>
              <a:t>Using </a:t>
            </a:r>
            <a:r>
              <a:rPr lang="en-GB" b="1" dirty="0" err="1"/>
              <a:t>querySelector</a:t>
            </a:r>
            <a:endParaRPr lang="en-GB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DD2BC2-3E59-4F71-8146-EFEDD9FAE532}"/>
              </a:ext>
            </a:extLst>
          </p:cNvPr>
          <p:cNvCxnSpPr/>
          <p:nvPr/>
        </p:nvCxnSpPr>
        <p:spPr>
          <a:xfrm>
            <a:off x="7344697" y="3893574"/>
            <a:ext cx="5633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A1B8F8C-FCEC-44AD-B47E-EFB6CCF51565}"/>
              </a:ext>
            </a:extLst>
          </p:cNvPr>
          <p:cNvCxnSpPr>
            <a:cxnSpLocks/>
          </p:cNvCxnSpPr>
          <p:nvPr/>
        </p:nvCxnSpPr>
        <p:spPr>
          <a:xfrm flipV="1">
            <a:off x="7089058" y="4444290"/>
            <a:ext cx="818664" cy="758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83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0FC4-142D-EE33-C1DE-6CBC85E09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9875F3-97CC-B045-3F8D-936FCF8DD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Manipulating DOM – creating new elements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E8700A-A8FB-1A85-0F48-59A010EBC757}"/>
              </a:ext>
            </a:extLst>
          </p:cNvPr>
          <p:cNvSpPr txBox="1"/>
          <p:nvPr/>
        </p:nvSpPr>
        <p:spPr>
          <a:xfrm>
            <a:off x="9114503" y="2153265"/>
            <a:ext cx="1720645" cy="1474838"/>
          </a:xfrm>
          <a:prstGeom prst="rect">
            <a:avLst/>
          </a:prstGeom>
          <a:gradFill>
            <a:gsLst>
              <a:gs pos="8000">
                <a:schemeClr val="dk1">
                  <a:satMod val="103000"/>
                  <a:lumMod val="102000"/>
                  <a:tint val="94000"/>
                </a:schemeClr>
              </a:gs>
              <a:gs pos="50000">
                <a:schemeClr val="dk1">
                  <a:satMod val="110000"/>
                  <a:lumMod val="100000"/>
                  <a:shade val="100000"/>
                </a:schemeClr>
              </a:gs>
              <a:gs pos="100000">
                <a:schemeClr val="dk1">
                  <a:lumMod val="99000"/>
                  <a:satMod val="120000"/>
                  <a:shade val="78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normAutofit/>
          </a:bodyPr>
          <a:lstStyle/>
          <a:p>
            <a:pPr marL="342900" indent="-342900" algn="l">
              <a:buFont typeface="+mj-lt"/>
              <a:buAutoNum type="arabicPeriod"/>
            </a:pPr>
            <a:endParaRPr lang="en-GB" b="1" dirty="0"/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Mike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Bob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GB" b="1" dirty="0"/>
              <a:t>Linda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79AC75-0219-338D-DE98-18D3B3CBB988}"/>
              </a:ext>
            </a:extLst>
          </p:cNvPr>
          <p:cNvSpPr txBox="1"/>
          <p:nvPr/>
        </p:nvSpPr>
        <p:spPr>
          <a:xfrm>
            <a:off x="341271" y="1386116"/>
            <a:ext cx="6964097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="students"&gt;&lt;/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'students'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names = [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names.forEach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(name =&gt; {</a:t>
            </a:r>
          </a:p>
          <a:p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li = document.createElement(</a:t>
            </a:r>
            <a:r>
              <a:rPr lang="it-IT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'li'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li.innerText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ol.appendChild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(li);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Oval 8">
            <a:hlinkClick r:id="rId3" action="ppaction://hlinkfile"/>
            <a:extLst>
              <a:ext uri="{FF2B5EF4-FFF2-40B4-BE49-F238E27FC236}">
                <a16:creationId xmlns:a16="http://schemas.microsoft.com/office/drawing/2014/main" id="{B45047E3-0E08-B7D5-C0FA-61B9C62AA1E6}"/>
              </a:ext>
            </a:extLst>
          </p:cNvPr>
          <p:cNvSpPr/>
          <p:nvPr/>
        </p:nvSpPr>
        <p:spPr>
          <a:xfrm>
            <a:off x="10639857" y="6099296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E5C25C-4401-53D6-FE0D-32B632EB7791}"/>
              </a:ext>
            </a:extLst>
          </p:cNvPr>
          <p:cNvSpPr txBox="1"/>
          <p:nvPr/>
        </p:nvSpPr>
        <p:spPr>
          <a:xfrm>
            <a:off x="6400797" y="3718441"/>
            <a:ext cx="5627914" cy="176795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8000"/>
                </a:solidFill>
                <a:latin typeface="Consolas" panose="020B0609020204030204" pitchFamily="49" charset="0"/>
              </a:rPr>
              <a:t>// or 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(name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of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names) {</a:t>
            </a:r>
          </a:p>
          <a:p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it-IT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 li = document.createElement(</a:t>
            </a:r>
            <a:r>
              <a:rPr lang="it-IT" dirty="0">
                <a:solidFill>
                  <a:srgbClr val="A31515"/>
                </a:solidFill>
                <a:latin typeface="Consolas" panose="020B0609020204030204" pitchFamily="49" charset="0"/>
              </a:rPr>
              <a:t>'li'</a:t>
            </a:r>
            <a:r>
              <a:rPr lang="it-IT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li.innerText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ol.appendChild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(li);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1106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Events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FFF8D1-4868-48B7-912C-FC932E9E565B}"/>
              </a:ext>
            </a:extLst>
          </p:cNvPr>
          <p:cNvSpPr txBox="1"/>
          <p:nvPr/>
        </p:nvSpPr>
        <p:spPr>
          <a:xfrm>
            <a:off x="1400838" y="1342906"/>
            <a:ext cx="9380576" cy="44012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divNames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lblName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"&gt;&lt;/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names = [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'Jonathan'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'Christopher'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'Sean'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'Sasha'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'Kimberly'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'Lorenzo'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   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divNames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divNames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lblName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lblName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document.createElement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divNames.appendChild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names.length; i++) {</a:t>
            </a:r>
          </a:p>
          <a:p>
            <a:r>
              <a:rPr lang="it-IT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        let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li = document.createElement(</a:t>
            </a:r>
            <a:r>
              <a:rPr lang="it-IT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"li"</a:t>
            </a:r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it-IT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li.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names[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it-IT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ol.appendChild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(li);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li.addEventListener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'click'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 (e) =&gt;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lblName.innerHTML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e.target.innerHTML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script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6" name="Oval 5">
            <a:hlinkClick r:id="rId3" action="ppaction://hlinkfile"/>
            <a:extLst>
              <a:ext uri="{FF2B5EF4-FFF2-40B4-BE49-F238E27FC236}">
                <a16:creationId xmlns:a16="http://schemas.microsoft.com/office/drawing/2014/main" id="{F007666C-71CE-9DC3-6552-BE8DECB27BDA}"/>
              </a:ext>
            </a:extLst>
          </p:cNvPr>
          <p:cNvSpPr/>
          <p:nvPr/>
        </p:nvSpPr>
        <p:spPr>
          <a:xfrm>
            <a:off x="10881888" y="6099296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Demo`</a:t>
            </a:r>
          </a:p>
        </p:txBody>
      </p:sp>
    </p:spTree>
    <p:extLst>
      <p:ext uri="{BB962C8B-B14F-4D97-AF65-F5344CB8AC3E}">
        <p14:creationId xmlns:p14="http://schemas.microsoft.com/office/powerpoint/2010/main" val="2899282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CSS – using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div1.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border 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"1px solid red";</a:t>
            </a:r>
            <a:endParaRPr lang="en-GB" sz="1800" dirty="0">
              <a:effectLst/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latin typeface="Calibri" panose="020F0502020204030204" pitchFamily="34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div1.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myStyle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>
                <a:effectLst/>
                <a:latin typeface="Consolas" panose="020B0609020204030204" pitchFamily="49" charset="0"/>
              </a:rPr>
              <a:t>;</a:t>
            </a:r>
            <a:endParaRPr lang="en-GB" sz="1600" dirty="0"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div1.</a:t>
            </a:r>
            <a:r>
              <a:rPr lang="en-GB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classList.add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myStyle</a:t>
            </a:r>
            <a:r>
              <a:rPr lang="en-GB" sz="16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GB" sz="1600" b="0" i="0" dirty="0">
                <a:effectLst/>
                <a:latin typeface="Consolas" panose="020B0609020204030204" pitchFamily="49" charset="0"/>
              </a:rPr>
              <a:t>;</a:t>
            </a:r>
            <a:endParaRPr lang="en-GB" sz="1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6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182880" marR="0">
              <a:spcBef>
                <a:spcPts val="0"/>
              </a:spcBef>
              <a:spcAft>
                <a:spcPts val="0"/>
              </a:spcAft>
            </a:pPr>
            <a:endParaRPr lang="en-GB" sz="180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56B39E-4277-4DA5-A5CB-9950B853F874}"/>
              </a:ext>
            </a:extLst>
          </p:cNvPr>
          <p:cNvSpPr txBox="1"/>
          <p:nvPr/>
        </p:nvSpPr>
        <p:spPr>
          <a:xfrm>
            <a:off x="6462823" y="2358328"/>
            <a:ext cx="3113796" cy="1600438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&lt;style&gt;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    .</a:t>
            </a:r>
            <a:r>
              <a:rPr lang="en-GB" sz="14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myStyle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100%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25px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       color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white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BB201D-D039-4454-A778-4426D6B953CC}"/>
              </a:ext>
            </a:extLst>
          </p:cNvPr>
          <p:cNvSpPr txBox="1"/>
          <p:nvPr/>
        </p:nvSpPr>
        <p:spPr>
          <a:xfrm>
            <a:off x="372953" y="3986939"/>
            <a:ext cx="4649086" cy="2031325"/>
          </a:xfrm>
          <a:prstGeom prst="rect">
            <a:avLst/>
          </a:prstGeom>
          <a:solidFill>
            <a:srgbClr val="FDFDFD"/>
          </a:solidFill>
          <a:ln>
            <a:solidFill>
              <a:srgbClr val="DCDCD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'150px'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height: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'50px'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'5px'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css.border = </a:t>
            </a:r>
            <a:r>
              <a:rPr lang="da-DK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'2px dashed red'</a:t>
            </a:r>
            <a:r>
              <a:rPr lang="da-DK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Object.assign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(div1.style,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CB000A-CE23-405A-9692-24803277840E}"/>
              </a:ext>
            </a:extLst>
          </p:cNvPr>
          <p:cNvCxnSpPr>
            <a:cxnSpLocks/>
          </p:cNvCxnSpPr>
          <p:nvPr/>
        </p:nvCxnSpPr>
        <p:spPr>
          <a:xfrm flipH="1">
            <a:off x="4357636" y="3233148"/>
            <a:ext cx="2105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D02D82B-5277-4340-A70E-575028CE2297}"/>
              </a:ext>
            </a:extLst>
          </p:cNvPr>
          <p:cNvSpPr/>
          <p:nvPr/>
        </p:nvSpPr>
        <p:spPr>
          <a:xfrm>
            <a:off x="5074920" y="1846303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C1C6570-56A9-4519-97AA-FCD1B0CA115E}"/>
              </a:ext>
            </a:extLst>
          </p:cNvPr>
          <p:cNvSpPr/>
          <p:nvPr/>
        </p:nvSpPr>
        <p:spPr>
          <a:xfrm>
            <a:off x="3965448" y="2355319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A89789C-2487-428B-AAC5-11724676052A}"/>
              </a:ext>
            </a:extLst>
          </p:cNvPr>
          <p:cNvSpPr/>
          <p:nvPr/>
        </p:nvSpPr>
        <p:spPr>
          <a:xfrm>
            <a:off x="5049259" y="3074647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80290A4-C10F-424B-8152-F1C9A25A3AB0}"/>
              </a:ext>
            </a:extLst>
          </p:cNvPr>
          <p:cNvSpPr/>
          <p:nvPr/>
        </p:nvSpPr>
        <p:spPr>
          <a:xfrm>
            <a:off x="4553851" y="4072781"/>
            <a:ext cx="347472" cy="356861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E9FC3A-6B22-8839-4068-BC851CEC8A2D}"/>
              </a:ext>
            </a:extLst>
          </p:cNvPr>
          <p:cNvSpPr txBox="1"/>
          <p:nvPr/>
        </p:nvSpPr>
        <p:spPr>
          <a:xfrm>
            <a:off x="469485" y="1367059"/>
            <a:ext cx="4649086" cy="307777"/>
          </a:xfrm>
          <a:prstGeom prst="rect">
            <a:avLst/>
          </a:prstGeom>
          <a:solidFill>
            <a:srgbClr val="FDFDFD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n-NO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div1 = document.getElementById(</a:t>
            </a:r>
            <a:r>
              <a:rPr lang="nn-NO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'div1'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55737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AC359-12A6-4375-9140-52AE6215C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Variable declaration – global, </a:t>
            </a:r>
            <a:r>
              <a:rPr lang="en-GB" dirty="0" err="1"/>
              <a:t>const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FCCE6-A851-4819-91DB-D1A096AF2317}"/>
              </a:ext>
            </a:extLst>
          </p:cNvPr>
          <p:cNvSpPr txBox="1"/>
          <p:nvPr/>
        </p:nvSpPr>
        <p:spPr>
          <a:xfrm>
            <a:off x="413590" y="1161412"/>
            <a:ext cx="10559208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	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price = 100;            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 becomes global when the function is called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VAT = 0.2;        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 local scope and value cannot change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// … some code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VAT = 0.15;	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TypeError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Assignment to constant variable.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D73BA01D-829A-44D9-9429-B30DCE451CF6}"/>
              </a:ext>
            </a:extLst>
          </p:cNvPr>
          <p:cNvSpPr/>
          <p:nvPr/>
        </p:nvSpPr>
        <p:spPr>
          <a:xfrm>
            <a:off x="3205657" y="3090038"/>
            <a:ext cx="483475" cy="346842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CDF827-E032-43C6-8215-69884BA30D4D}"/>
              </a:ext>
            </a:extLst>
          </p:cNvPr>
          <p:cNvSpPr txBox="1"/>
          <p:nvPr/>
        </p:nvSpPr>
        <p:spPr>
          <a:xfrm>
            <a:off x="429358" y="4183129"/>
            <a:ext cx="10543440" cy="1661993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console.log(price);	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100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console.log(VAT); 	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VAT is not defined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91C51F8B-C74A-4DD7-834A-D154407AA3F0}"/>
              </a:ext>
            </a:extLst>
          </p:cNvPr>
          <p:cNvSpPr/>
          <p:nvPr/>
        </p:nvSpPr>
        <p:spPr>
          <a:xfrm>
            <a:off x="3231932" y="5449601"/>
            <a:ext cx="483475" cy="346842"/>
          </a:xfrm>
          <a:prstGeom prst="lef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7351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AC359-12A6-4375-9140-52AE6215CD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Variable declaration – var, let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FCCE6-A851-4819-91DB-D1A096AF2317}"/>
              </a:ext>
            </a:extLst>
          </p:cNvPr>
          <p:cNvSpPr txBox="1"/>
          <p:nvPr/>
        </p:nvSpPr>
        <p:spPr>
          <a:xfrm>
            <a:off x="445123" y="1150902"/>
            <a:ext cx="11147788" cy="31393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p = 10;             		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function scope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q = 2;              		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local scope (see for loop)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++) {   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scope of </a:t>
            </a:r>
            <a:r>
              <a:rPr lang="en-GB" sz="1800" b="1" dirty="0" err="1">
                <a:latin typeface="Consolas" panose="020B0609020204030204" pitchFamily="49" charset="0"/>
              </a:rPr>
              <a:t>i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 is within the for loop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  var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total = q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p +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   		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following lines have access to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total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console.log(total);</a:t>
            </a:r>
          </a:p>
          <a:p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     	  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 err="1">
                <a:latin typeface="Consolas" panose="020B0609020204030204" pitchFamily="49" charset="0"/>
              </a:rPr>
              <a:t>i</a:t>
            </a:r>
            <a:r>
              <a:rPr lang="en-GB" sz="1800" b="1" dirty="0"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is not defined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E0C496-FE83-4739-92B7-AEE11E177A47}"/>
              </a:ext>
            </a:extLst>
          </p:cNvPr>
          <p:cNvSpPr txBox="1"/>
          <p:nvPr/>
        </p:nvSpPr>
        <p:spPr>
          <a:xfrm>
            <a:off x="5737590" y="5477467"/>
            <a:ext cx="5886852" cy="1200329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latin typeface="Consolas" panose="020B0609020204030204" pitchFamily="49" charset="0"/>
              </a:rPr>
              <a:t>R</a:t>
            </a:r>
            <a:r>
              <a:rPr lang="en-GB" sz="1800" b="1" dirty="0">
                <a:latin typeface="Consolas" panose="020B0609020204030204" pitchFamily="49" charset="0"/>
              </a:rPr>
              <a:t>ecommendations</a:t>
            </a: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1- use </a:t>
            </a:r>
            <a:r>
              <a:rPr lang="en-GB" sz="1800" b="1" dirty="0">
                <a:latin typeface="Consolas" panose="020B0609020204030204" pitchFamily="49" charset="0"/>
              </a:rPr>
              <a:t>const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if value should not be change</a:t>
            </a: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2- use </a:t>
            </a:r>
            <a:r>
              <a:rPr lang="en-GB" sz="1800" b="1" dirty="0">
                <a:latin typeface="Consolas" panose="020B0609020204030204" pitchFamily="49" charset="0"/>
              </a:rPr>
              <a:t>let 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to limit scope</a:t>
            </a:r>
          </a:p>
          <a:p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3- do not use 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global variables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!</a:t>
            </a:r>
            <a:endParaRPr lang="en-GB" b="1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47BB1F3C-AD41-49B9-B994-8FE713C20A26}"/>
              </a:ext>
            </a:extLst>
          </p:cNvPr>
          <p:cNvSpPr/>
          <p:nvPr/>
        </p:nvSpPr>
        <p:spPr>
          <a:xfrm>
            <a:off x="3909848" y="3647083"/>
            <a:ext cx="483475" cy="346842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FCFD59-9175-4749-9330-4523847C0539}"/>
              </a:ext>
            </a:extLst>
          </p:cNvPr>
          <p:cNvSpPr txBox="1"/>
          <p:nvPr/>
        </p:nvSpPr>
        <p:spPr>
          <a:xfrm>
            <a:off x="445123" y="4385395"/>
            <a:ext cx="11147788" cy="92333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scopeDemo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console.log(p); 	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p is not defined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console.log(q); 	    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Uncaught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ReferenceError</a:t>
            </a:r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: q is not defined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3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F961CA4-5069-0F89-FB32-61983D1463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OO in JavaScript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8B988F-A958-5E70-8833-2E32D40467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2AB58B-6ABA-EBA2-A925-DCBB1E2FD8CE}"/>
              </a:ext>
            </a:extLst>
          </p:cNvPr>
          <p:cNvSpPr txBox="1"/>
          <p:nvPr/>
        </p:nvSpPr>
        <p:spPr>
          <a:xfrm>
            <a:off x="462116" y="1169301"/>
            <a:ext cx="10019072" cy="286232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2B91AF"/>
                </a:solidFill>
                <a:latin typeface="Consolas" panose="020B0609020204030204" pitchFamily="49" charset="0"/>
              </a:rPr>
              <a:t>Student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(name, age, stream)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.name = name;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age;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.stream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stream;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getInfo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`Name: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${this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.name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, Age: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, Stream: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.stream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2134-E478-7850-26CB-20C25450C4E0}"/>
              </a:ext>
            </a:extLst>
          </p:cNvPr>
          <p:cNvSpPr txBox="1"/>
          <p:nvPr/>
        </p:nvSpPr>
        <p:spPr>
          <a:xfrm>
            <a:off x="462115" y="4393776"/>
            <a:ext cx="6096000" cy="64633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stu1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21,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'Software'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console.log(stu1.getInfo());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B889D6-0BD4-BE4D-4670-54AD9B39DD9C}"/>
              </a:ext>
            </a:extLst>
          </p:cNvPr>
          <p:cNvSpPr txBox="1"/>
          <p:nvPr/>
        </p:nvSpPr>
        <p:spPr>
          <a:xfrm>
            <a:off x="462116" y="5213246"/>
            <a:ext cx="6096000" cy="646331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stu1.company =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'QA'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console.log(stu1.company);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BD9FE7-5D68-14D4-09B1-EF50F3D12164}"/>
              </a:ext>
            </a:extLst>
          </p:cNvPr>
          <p:cNvSpPr txBox="1"/>
          <p:nvPr/>
        </p:nvSpPr>
        <p:spPr>
          <a:xfrm>
            <a:off x="6695767" y="4532275"/>
            <a:ext cx="4139381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</a:rPr>
              <a:t>Name</a:t>
            </a:r>
            <a:r>
              <a:rPr lang="en-GB" sz="1600" b="1" dirty="0" err="1"/>
              <a:t>:Mike</a:t>
            </a:r>
            <a:r>
              <a:rPr lang="en-GB" sz="1600" b="1" dirty="0"/>
              <a:t>, </a:t>
            </a:r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Age</a:t>
            </a:r>
            <a:r>
              <a:rPr lang="en-GB" sz="1600" b="1" dirty="0"/>
              <a:t>:21, </a:t>
            </a:r>
            <a:r>
              <a:rPr lang="en-GB" sz="1600" b="1" dirty="0" err="1">
                <a:solidFill>
                  <a:schemeClr val="accent4">
                    <a:lumMod val="75000"/>
                  </a:schemeClr>
                </a:solidFill>
              </a:rPr>
              <a:t>Stream</a:t>
            </a:r>
            <a:r>
              <a:rPr lang="en-GB" sz="1600" b="1" dirty="0" err="1"/>
              <a:t>:Software</a:t>
            </a:r>
            <a:endParaRPr lang="en-GB" sz="16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B427B-3306-F044-8163-79AC654D1FB7}"/>
              </a:ext>
            </a:extLst>
          </p:cNvPr>
          <p:cNvSpPr txBox="1"/>
          <p:nvPr/>
        </p:nvSpPr>
        <p:spPr>
          <a:xfrm>
            <a:off x="6695766" y="5448425"/>
            <a:ext cx="53461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/>
              <a:t>QA</a:t>
            </a:r>
          </a:p>
        </p:txBody>
      </p:sp>
      <p:sp>
        <p:nvSpPr>
          <p:cNvPr id="11" name="Oval 10">
            <a:hlinkClick r:id="rId2" action="ppaction://hlinkfile"/>
            <a:extLst>
              <a:ext uri="{FF2B5EF4-FFF2-40B4-BE49-F238E27FC236}">
                <a16:creationId xmlns:a16="http://schemas.microsoft.com/office/drawing/2014/main" id="{B5C4A735-243A-82CD-32D4-9D04DC25C4F3}"/>
              </a:ext>
            </a:extLst>
          </p:cNvPr>
          <p:cNvSpPr/>
          <p:nvPr/>
        </p:nvSpPr>
        <p:spPr>
          <a:xfrm>
            <a:off x="10881888" y="6088410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>
                <a:hlinkClick r:id="rId3" action="ppaction://hlinkfile"/>
              </a:rPr>
              <a:t>Demo</a:t>
            </a:r>
            <a:endParaRPr lang="en-GB" sz="800" b="1" dirty="0"/>
          </a:p>
        </p:txBody>
      </p:sp>
    </p:spTree>
    <p:extLst>
      <p:ext uri="{BB962C8B-B14F-4D97-AF65-F5344CB8AC3E}">
        <p14:creationId xmlns:p14="http://schemas.microsoft.com/office/powerpoint/2010/main" val="40029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EFF97B-823F-A5BB-365B-B688B378B7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JSON - </a:t>
            </a:r>
            <a:r>
              <a:rPr lang="en-GB" dirty="0" err="1"/>
              <a:t>stringify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7029FF-7DC9-E488-192F-8127BEC6C4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E4752-4A09-F37E-535F-D84CA221AB12}"/>
              </a:ext>
            </a:extLst>
          </p:cNvPr>
          <p:cNvSpPr txBox="1"/>
          <p:nvPr/>
        </p:nvSpPr>
        <p:spPr>
          <a:xfrm>
            <a:off x="382061" y="1552037"/>
            <a:ext cx="6185887" cy="6463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stu1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'Mike'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21,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'Software'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(stu1));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E8EDA-3AF9-654F-AB30-BBA1FB891EDD}"/>
              </a:ext>
            </a:extLst>
          </p:cNvPr>
          <p:cNvSpPr txBox="1"/>
          <p:nvPr/>
        </p:nvSpPr>
        <p:spPr>
          <a:xfrm>
            <a:off x="639094" y="2298486"/>
            <a:ext cx="5702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8000"/>
                </a:solidFill>
                <a:latin typeface="Consolas" panose="020B0609020204030204" pitchFamily="49" charset="0"/>
              </a:rPr>
              <a:t>{"name":"Mike","age":21,"stream":"Software"}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6D5496-9AA5-7CC1-10EA-0820748DD9C2}"/>
              </a:ext>
            </a:extLst>
          </p:cNvPr>
          <p:cNvSpPr txBox="1"/>
          <p:nvPr/>
        </p:nvSpPr>
        <p:spPr>
          <a:xfrm>
            <a:off x="382060" y="3203224"/>
            <a:ext cx="7306765" cy="14773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stu2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'Linda'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19,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'Web'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stu3 =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Student(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'Bob'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, 28,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'Testing'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students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= [stu1, stu2, stu3];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students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BD4C0-E93D-3D55-B30D-59479AE59C86}"/>
              </a:ext>
            </a:extLst>
          </p:cNvPr>
          <p:cNvSpPr txBox="1"/>
          <p:nvPr/>
        </p:nvSpPr>
        <p:spPr>
          <a:xfrm>
            <a:off x="382060" y="4982797"/>
            <a:ext cx="11179281" cy="64633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Consolas" panose="020B0609020204030204" pitchFamily="49" charset="0"/>
              </a:rPr>
              <a:t>[{"name":"Mike","age":21,"stream":"Software"},{"name":"Linda","age":19,"stream":"Web"},{"name":"Bob","age":28,"stream":"Testing"}]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909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86DB79-7940-4ACB-F784-E6116CB23A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JSON - parse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1E892B-76FF-C0E4-3812-A75944D8B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5F0BEC-B8D2-862D-6960-EF6C20F6C44D}"/>
              </a:ext>
            </a:extLst>
          </p:cNvPr>
          <p:cNvSpPr txBox="1"/>
          <p:nvPr/>
        </p:nvSpPr>
        <p:spPr>
          <a:xfrm>
            <a:off x="550606" y="1521060"/>
            <a:ext cx="11257217" cy="2308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`[{"name":"Mike","age":21,"stream":"Software"},{"name":"Linda","age":19,"stream":"Web"},{"name":"Bob","age":28,"stream":"Testing"}]`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students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JSON.parse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students.forEach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stu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console.log(stu.name));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BF366-EA36-4E9C-39EC-93D2BA797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252" y="4046744"/>
            <a:ext cx="2981325" cy="2028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7671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Revision: Tags for displaying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78889"/>
            <a:ext cx="11516239" cy="4955354"/>
          </a:xfrm>
        </p:spPr>
        <p:txBody>
          <a:bodyPr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Displaying text and 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	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h1,2,3,4,5,6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Container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	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Breaks and lines</a:t>
            </a: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hr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 </a:t>
            </a:r>
            <a:r>
              <a:rPr lang="en-GB" sz="1800" b="1" dirty="0">
                <a:effectLst/>
                <a:latin typeface="Calibri" panose="020F0502020204030204" pitchFamily="34" charset="0"/>
              </a:rPr>
              <a:t> 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bra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Categ</a:t>
            </a:r>
            <a:r>
              <a:rPr lang="en-GB" sz="1800" b="1" dirty="0">
                <a:latin typeface="Calibri" panose="020F0502020204030204" pitchFamily="34" charset="0"/>
              </a:rPr>
              <a:t>ories (</a:t>
            </a:r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</a:rPr>
              <a:t>see CSS display property</a:t>
            </a:r>
            <a:r>
              <a:rPr lang="en-GB" sz="1800" b="1" dirty="0">
                <a:latin typeface="Calibri" panose="020F0502020204030204" pitchFamily="34" charset="0"/>
              </a:rPr>
              <a:t>)</a:t>
            </a: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effectLst/>
                <a:latin typeface="Calibri" panose="020F0502020204030204" pitchFamily="34" charset="0"/>
              </a:rPr>
              <a:t>Block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Inline</a:t>
            </a: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latin typeface="Calibri" panose="020F0502020204030204" pitchFamily="34" charset="0"/>
              </a:rPr>
              <a:t>Block-inline </a:t>
            </a:r>
            <a:br>
              <a:rPr lang="en-GB" sz="1800" b="1" dirty="0">
                <a:effectLst/>
                <a:latin typeface="Calibri" panose="020F0502020204030204" pitchFamily="34" charset="0"/>
              </a:rPr>
            </a:br>
            <a:endParaRPr lang="en-GB" sz="1800" b="1" dirty="0">
              <a:latin typeface="Calibri" panose="020F0502020204030204" pitchFamily="34" charset="0"/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24FB9-B73A-4AD7-9638-058CF7068604}"/>
              </a:ext>
            </a:extLst>
          </p:cNvPr>
          <p:cNvSpPr txBox="1"/>
          <p:nvPr/>
        </p:nvSpPr>
        <p:spPr>
          <a:xfrm>
            <a:off x="4980037" y="1583366"/>
            <a:ext cx="2703871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h4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h5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Heading 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h6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span1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span2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span3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div1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div2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hr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Paragrap1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Paragrap2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871AF5-ABE0-47E9-8384-286A43110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109" y="1516883"/>
            <a:ext cx="2568082" cy="4672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90DE9D1-FCD5-4A25-94AC-5F93A5186992}"/>
              </a:ext>
            </a:extLst>
          </p:cNvPr>
          <p:cNvSpPr/>
          <p:nvPr/>
        </p:nvSpPr>
        <p:spPr>
          <a:xfrm>
            <a:off x="7688825" y="3274139"/>
            <a:ext cx="452284" cy="452284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867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Revision: Basic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78889"/>
            <a:ext cx="11516239" cy="4955354"/>
          </a:xfrm>
        </p:spPr>
        <p:txBody>
          <a:bodyPr/>
          <a:lstStyle/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small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small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strong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strong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   &lt;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i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  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u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AAA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800000"/>
                </a:solidFill>
                <a:latin typeface="Consolas" panose="020B0609020204030204" pitchFamily="49" charset="0"/>
              </a:rPr>
              <a:t>u</a:t>
            </a: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latin typeface="Calibri" panose="020F0502020204030204" pitchFamily="34" charset="0"/>
            </a:endParaRPr>
          </a:p>
          <a:p>
            <a:endParaRPr lang="en-GB" sz="1600" b="1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r>
              <a:rPr lang="en-GB" sz="1800" b="1" dirty="0">
                <a:latin typeface="Consolas" panose="020B0609020204030204" pitchFamily="49" charset="0"/>
              </a:rPr>
              <a:t>H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sub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sub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latin typeface="Consolas" panose="020B0609020204030204" pitchFamily="49" charset="0"/>
              </a:rPr>
              <a:t>O</a:t>
            </a:r>
            <a:r>
              <a:rPr lang="en-GB" sz="1800" b="1" dirty="0">
                <a:latin typeface="Calibri" panose="020F0502020204030204" pitchFamily="34" charset="0"/>
              </a:rPr>
              <a:t> </a:t>
            </a:r>
          </a:p>
          <a:p>
            <a:r>
              <a:rPr lang="en-GB" sz="1800" b="1" dirty="0">
                <a:latin typeface="Consolas" panose="020B0609020204030204" pitchFamily="49" charset="0"/>
              </a:rPr>
              <a:t>X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sup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sup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latin typeface="Calibri" panose="020F0502020204030204" pitchFamily="34" charset="0"/>
            </a:endParaRPr>
          </a:p>
          <a:p>
            <a:endParaRPr lang="en-GB" sz="1800" b="1" dirty="0">
              <a:solidFill>
                <a:srgbClr val="0000FF"/>
              </a:solidFill>
              <a:latin typeface="Calibri" panose="020F0502020204030204" pitchFamily="34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del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ins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 and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mark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 indent="0">
              <a:spcAft>
                <a:spcPts val="0"/>
              </a:spcAft>
              <a:buNone/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1800" b="1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865618-60D6-477C-9FE2-07536EA79C9C}"/>
              </a:ext>
            </a:extLst>
          </p:cNvPr>
          <p:cNvSpPr/>
          <p:nvPr/>
        </p:nvSpPr>
        <p:spPr>
          <a:xfrm>
            <a:off x="540773" y="4325332"/>
            <a:ext cx="5579805" cy="105545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indent="-101600"/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delete this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text. This text is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insert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ins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here!Mark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my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mark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word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mark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C70990-63DE-A745-B648-5AD1D83527E5}"/>
              </a:ext>
            </a:extLst>
          </p:cNvPr>
          <p:cNvSpPr txBox="1"/>
          <p:nvPr/>
        </p:nvSpPr>
        <p:spPr>
          <a:xfrm>
            <a:off x="2863644" y="2713351"/>
            <a:ext cx="93406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</a:t>
            </a:r>
            <a:r>
              <a:rPr lang="en-GB" sz="20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</a:t>
            </a:r>
            <a:br>
              <a:rPr lang="en-GB" sz="2000" dirty="0"/>
            </a:br>
            <a:r>
              <a:rPr lang="en-GB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X</a:t>
            </a:r>
            <a:r>
              <a:rPr lang="en-GB" sz="2000" b="0" i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</a:t>
            </a:r>
            <a:endParaRPr lang="en-GB" sz="20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284D407-B0F7-D32B-A21B-B0B24B8DD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69" y="5479110"/>
            <a:ext cx="6607279" cy="54294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7486A6-387F-7CFE-AFF1-08D144DBC41B}"/>
              </a:ext>
            </a:extLst>
          </p:cNvPr>
          <p:cNvSpPr/>
          <p:nvPr/>
        </p:nvSpPr>
        <p:spPr>
          <a:xfrm>
            <a:off x="10919266" y="6149428"/>
            <a:ext cx="938245" cy="3932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4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4557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tags for displaying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2D5040-CDD7-4570-9E84-BAC7B93991EE}"/>
              </a:ext>
            </a:extLst>
          </p:cNvPr>
          <p:cNvSpPr txBox="1"/>
          <p:nvPr/>
        </p:nvSpPr>
        <p:spPr>
          <a:xfrm>
            <a:off x="614972" y="1577409"/>
            <a:ext cx="7398318" cy="378565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abbr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="Hyper Text Markup Language"&gt;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abbr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Example of 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Another line inside blockquote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text outside of blockquote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pre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pre tag: These lines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Will display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as written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preserving spaces, tabs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and line breaks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4450B-F731-4619-9AF1-50F5A30A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045" y="1577409"/>
            <a:ext cx="3115110" cy="23530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E31AB-686B-B92B-DFD0-705897684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5151" y="4327958"/>
            <a:ext cx="2896004" cy="9526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2E70DF8-94A8-31E2-6CF4-F53DED34CCCC}"/>
              </a:ext>
            </a:extLst>
          </p:cNvPr>
          <p:cNvSpPr/>
          <p:nvPr/>
        </p:nvSpPr>
        <p:spPr>
          <a:xfrm>
            <a:off x="10919266" y="6149428"/>
            <a:ext cx="938245" cy="3932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5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5023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Relative and absolute path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50" y="1380499"/>
            <a:ext cx="11516239" cy="4955354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in the same folder as the html page: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="house.jpg"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="Image of house"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in the images sub-folder where the html page is located: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="images/team.jpg"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="QA team picture"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in root folder: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="/images/logo.jpg"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="QA logo"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endParaRPr lang="en-GB" sz="1800" b="1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b="1" dirty="0">
                <a:latin typeface="Consolas" panose="020B0609020204030204" pitchFamily="49" charset="0"/>
              </a:rPr>
              <a:t> Image from a URL: </a:t>
            </a:r>
          </a:p>
          <a:p>
            <a:pPr marL="0" indent="0">
              <a:buNone/>
            </a:pP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http://qa.somee.com/html/slides/team.jpg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QA team picture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/&gt;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b="1" dirty="0"/>
          </a:p>
        </p:txBody>
      </p:sp>
      <p:pic>
        <p:nvPicPr>
          <p:cNvPr id="5" name="Picture 4" descr="A picture containing text, posing&#10;&#10;Description automatically generated">
            <a:extLst>
              <a:ext uri="{FF2B5EF4-FFF2-40B4-BE49-F238E27FC236}">
                <a16:creationId xmlns:a16="http://schemas.microsoft.com/office/drawing/2014/main" id="{56BAC5E5-96B2-487C-B640-D6106AEA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7946" y="1469409"/>
            <a:ext cx="2726035" cy="1127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995C9-B931-423F-8D62-155C26A8F2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154" y="3017521"/>
            <a:ext cx="1769996" cy="1739124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742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07F417-D4A5-43B4-B913-307CBB5CDCE9}"/>
              </a:ext>
            </a:extLst>
          </p:cNvPr>
          <p:cNvSpPr txBox="1"/>
          <p:nvPr/>
        </p:nvSpPr>
        <p:spPr>
          <a:xfrm>
            <a:off x="1067532" y="1710699"/>
            <a:ext cx="9718803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head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="get"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="serve.aspx"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checked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Tea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Coffee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="radio"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="drink"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Soup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="checkbox"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chkMilk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Milk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="checkbox"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chkSugar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="y"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Sugar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="submit"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="Vend"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html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36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3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dirty="0"/>
          </a:p>
        </p:txBody>
      </p:sp>
      <p:pic>
        <p:nvPicPr>
          <p:cNvPr id="6" name="Content Placeholder 5" descr="Download from cloud with solid fill">
            <a:extLst>
              <a:ext uri="{FF2B5EF4-FFF2-40B4-BE49-F238E27FC236}">
                <a16:creationId xmlns:a16="http://schemas.microsoft.com/office/drawing/2014/main" id="{047F4C9C-07C3-6E0E-01A6-0E1A86E2D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77191" y="1288482"/>
            <a:ext cx="844434" cy="844434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48847F-8B24-4DDE-8730-1D0586281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1322" y="1879910"/>
            <a:ext cx="2630394" cy="109680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116AE0AD-4675-FCBA-F424-38E0DBFBD9A6}"/>
              </a:ext>
            </a:extLst>
          </p:cNvPr>
          <p:cNvSpPr/>
          <p:nvPr/>
        </p:nvSpPr>
        <p:spPr>
          <a:xfrm>
            <a:off x="3018502" y="2320412"/>
            <a:ext cx="835742" cy="353962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post</a:t>
            </a:r>
          </a:p>
        </p:txBody>
      </p:sp>
      <p:pic>
        <p:nvPicPr>
          <p:cNvPr id="9" name="Graphic 8" descr="Server with solid fill">
            <a:extLst>
              <a:ext uri="{FF2B5EF4-FFF2-40B4-BE49-F238E27FC236}">
                <a16:creationId xmlns:a16="http://schemas.microsoft.com/office/drawing/2014/main" id="{62FE228F-0432-FF6F-B3EA-DA48470E81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67482" y="1106183"/>
            <a:ext cx="1065097" cy="1065097"/>
          </a:xfrm>
          <a:prstGeom prst="rect">
            <a:avLst/>
          </a:prstGeom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367D5A5C-86B9-A852-8135-ECB4A6BF9A47}"/>
              </a:ext>
            </a:extLst>
          </p:cNvPr>
          <p:cNvSpPr/>
          <p:nvPr/>
        </p:nvSpPr>
        <p:spPr>
          <a:xfrm rot="15593154">
            <a:off x="5172341" y="1968321"/>
            <a:ext cx="2119882" cy="1336918"/>
          </a:xfrm>
          <a:prstGeom prst="arc">
            <a:avLst>
              <a:gd name="adj1" fmla="val 16200000"/>
              <a:gd name="adj2" fmla="val 868735"/>
            </a:avLst>
          </a:prstGeom>
          <a:ln w="38100">
            <a:solidFill>
              <a:srgbClr val="020202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676025-4B72-6800-3884-E73F89F1DEAF}"/>
              </a:ext>
            </a:extLst>
          </p:cNvPr>
          <p:cNvCxnSpPr>
            <a:stCxn id="6" idx="3"/>
          </p:cNvCxnSpPr>
          <p:nvPr/>
        </p:nvCxnSpPr>
        <p:spPr>
          <a:xfrm>
            <a:off x="7221625" y="1710699"/>
            <a:ext cx="732670" cy="0"/>
          </a:xfrm>
          <a:prstGeom prst="straightConnector1">
            <a:avLst/>
          </a:prstGeom>
          <a:ln w="38100">
            <a:solidFill>
              <a:srgbClr val="020202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C9829EE-A797-D730-222B-DA50E2484C51}"/>
              </a:ext>
            </a:extLst>
          </p:cNvPr>
          <p:cNvSpPr txBox="1"/>
          <p:nvPr/>
        </p:nvSpPr>
        <p:spPr>
          <a:xfrm>
            <a:off x="7543662" y="917792"/>
            <a:ext cx="1571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Server-side code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CE0937-6008-317F-BAED-567A104A705F}"/>
              </a:ext>
            </a:extLst>
          </p:cNvPr>
          <p:cNvSpPr/>
          <p:nvPr/>
        </p:nvSpPr>
        <p:spPr>
          <a:xfrm>
            <a:off x="10933471" y="6322142"/>
            <a:ext cx="938245" cy="3932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8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9939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Inputting and selecting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20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="___"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attributes</a:t>
            </a: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min, max ,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maxlength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	</a:t>
            </a: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autocomplete	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off/on </a:t>
            </a:r>
            <a:endParaRPr lang="en-GB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spellcheck		</a:t>
            </a:r>
            <a:r>
              <a:rPr lang="en-GB" sz="16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true/false</a:t>
            </a:r>
            <a:endParaRPr lang="en-GB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placeholder</a:t>
            </a:r>
          </a:p>
          <a:p>
            <a:pPr marL="641350" lvl="4" indent="-285750"/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disabled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8A3690-CD5B-4ACE-A7B2-99D2617BF97F}"/>
              </a:ext>
            </a:extLst>
          </p:cNvPr>
          <p:cNvSpPr txBox="1"/>
          <p:nvPr/>
        </p:nvSpPr>
        <p:spPr>
          <a:xfrm>
            <a:off x="3087586" y="3026762"/>
            <a:ext cx="8808903" cy="1169551"/>
          </a:xfrm>
          <a:prstGeom prst="rect">
            <a:avLst/>
          </a:prstGeom>
          <a:solidFill>
            <a:srgbClr val="FDFDFD"/>
          </a:solidFill>
          <a:ln w="285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="number"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min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max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="50"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="type a number (1-50)"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b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GB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maxlength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="10"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="type password (1-10)"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required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  <a:p>
            <a:b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="text"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dirty="0">
                <a:solidFill>
                  <a:srgbClr val="FF0000"/>
                </a:solidFill>
                <a:latin typeface="Consolas" panose="020B0609020204030204" pitchFamily="49" charset="0"/>
              </a:rPr>
              <a:t>placeholder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="type your name"</a:t>
            </a:r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spellcheck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="false"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autocomplete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="off"</a:t>
            </a:r>
            <a:r>
              <a:rPr lang="en-GB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C1B4408-0756-40C2-A83E-8A054BBB1FD3}"/>
              </a:ext>
            </a:extLst>
          </p:cNvPr>
          <p:cNvSpPr/>
          <p:nvPr/>
        </p:nvSpPr>
        <p:spPr>
          <a:xfrm>
            <a:off x="3893576" y="1431377"/>
            <a:ext cx="5447069" cy="11848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	number 	email 	URL 	password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 	datetime 	time 	day	month 	week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submit	reset		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File</a:t>
            </a:r>
            <a:b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range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087C1BB-E8EF-4905-865D-059296401BD5}"/>
              </a:ext>
            </a:extLst>
          </p:cNvPr>
          <p:cNvSpPr/>
          <p:nvPr/>
        </p:nvSpPr>
        <p:spPr>
          <a:xfrm>
            <a:off x="2566735" y="2015611"/>
            <a:ext cx="1041702" cy="363796"/>
          </a:xfrm>
          <a:custGeom>
            <a:avLst/>
            <a:gdLst>
              <a:gd name="connsiteX0" fmla="*/ 19148 w 1041702"/>
              <a:gd name="connsiteY0" fmla="*/ 0 h 600587"/>
              <a:gd name="connsiteX1" fmla="*/ 137135 w 1041702"/>
              <a:gd name="connsiteY1" fmla="*/ 521110 h 600587"/>
              <a:gd name="connsiteX2" fmla="*/ 1041702 w 1041702"/>
              <a:gd name="connsiteY2" fmla="*/ 589935 h 60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1702" h="600587">
                <a:moveTo>
                  <a:pt x="19148" y="0"/>
                </a:moveTo>
                <a:cubicBezTo>
                  <a:pt x="-7072" y="211394"/>
                  <a:pt x="-33291" y="422788"/>
                  <a:pt x="137135" y="521110"/>
                </a:cubicBezTo>
                <a:cubicBezTo>
                  <a:pt x="307561" y="619432"/>
                  <a:pt x="674631" y="604683"/>
                  <a:pt x="1041702" y="589935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0D67873-B86D-7FF2-6B02-AC38177963EC}"/>
              </a:ext>
            </a:extLst>
          </p:cNvPr>
          <p:cNvSpPr/>
          <p:nvPr/>
        </p:nvSpPr>
        <p:spPr>
          <a:xfrm>
            <a:off x="10933471" y="6125497"/>
            <a:ext cx="917257" cy="4719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7563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/>
              <a:t>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Dropdown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ListBox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  and </a:t>
            </a:r>
            <a:r>
              <a:rPr lang="en-GB" sz="2000" dirty="0" err="1">
                <a:latin typeface="Arial" panose="020B0604020202020204" pitchFamily="34" charset="0"/>
                <a:cs typeface="Arial" panose="020B0604020202020204" pitchFamily="34" charset="0"/>
              </a:rPr>
              <a:t>ListBox</a:t>
            </a: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:     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41350" lvl="1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latin typeface="Arial" panose="020B0604020202020204" pitchFamily="34" charset="0"/>
                <a:cs typeface="Arial" panose="020B0604020202020204" pitchFamily="34" charset="0"/>
              </a:rPr>
              <a:t>Ordered and unordered 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5B7F4-A7C4-E8D3-129E-80A23654B4B0}"/>
              </a:ext>
            </a:extLst>
          </p:cNvPr>
          <p:cNvSpPr txBox="1"/>
          <p:nvPr/>
        </p:nvSpPr>
        <p:spPr>
          <a:xfrm>
            <a:off x="953729" y="4057004"/>
            <a:ext cx="28176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ol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1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2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73CF0D-282F-4534-7C86-1A55DF64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96" y="4344708"/>
            <a:ext cx="1333307" cy="166280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F5DF2A9-7130-DF50-EF40-008F1A5DA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264" y="1655517"/>
            <a:ext cx="2052045" cy="240148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B7D735-E4B0-ECF0-E245-BD7BB71C1D54}"/>
              </a:ext>
            </a:extLst>
          </p:cNvPr>
          <p:cNvSpPr txBox="1"/>
          <p:nvPr/>
        </p:nvSpPr>
        <p:spPr>
          <a:xfrm>
            <a:off x="802058" y="1769960"/>
            <a:ext cx="3186680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b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F5F679-A45D-238E-51F6-B2F025B184BF}"/>
              </a:ext>
            </a:extLst>
          </p:cNvPr>
          <p:cNvSpPr txBox="1"/>
          <p:nvPr/>
        </p:nvSpPr>
        <p:spPr>
          <a:xfrm>
            <a:off x="4198796" y="1769960"/>
            <a:ext cx="3352378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size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="3"&gt;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b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c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item d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option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46707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3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5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AC71F1D-A98C-43DF-A986-061295C23702}">
  <ds:schemaRefs>
    <ds:schemaRef ds:uri="4851bab5-d36a-4f24-a761-998180967d12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52e7f57a-cc1d-4bce-9b60-d9dd785361c7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3251</Words>
  <Application>Microsoft Office PowerPoint</Application>
  <PresentationFormat>Widescreen</PresentationFormat>
  <Paragraphs>597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18</vt:i4>
      </vt:variant>
      <vt:variant>
        <vt:lpstr>Slide Titles</vt:lpstr>
      </vt:variant>
      <vt:variant>
        <vt:i4>29</vt:i4>
      </vt:variant>
    </vt:vector>
  </HeadingPairs>
  <TitlesOfParts>
    <vt:vector size="59" baseType="lpstr">
      <vt:lpstr>Aptos</vt:lpstr>
      <vt:lpstr>Arial</vt:lpstr>
      <vt:lpstr>Calibri</vt:lpstr>
      <vt:lpstr>Consolas</vt:lpstr>
      <vt:lpstr>Figtree</vt:lpstr>
      <vt:lpstr>Figtree Light</vt:lpstr>
      <vt:lpstr>Krana Fat B</vt:lpstr>
      <vt:lpstr>Lato</vt:lpstr>
      <vt:lpstr>Lucida Console</vt:lpstr>
      <vt:lpstr>Montserrat</vt:lpstr>
      <vt:lpstr>Times New Roman</vt:lpstr>
      <vt:lpstr>Verdana</vt:lpstr>
      <vt:lpstr>Cover Slides - Business/Marketing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HTML, CSS and JavaScript  revision</vt:lpstr>
      <vt:lpstr>HTML5 page  (Hypertext Markup Language)</vt:lpstr>
      <vt:lpstr>Revision: Tags for displaying data</vt:lpstr>
      <vt:lpstr>Revision: Basic formatting</vt:lpstr>
      <vt:lpstr>More tags for displaying data</vt:lpstr>
      <vt:lpstr>Relative and absolute path</vt:lpstr>
      <vt:lpstr>&lt;form&gt;</vt:lpstr>
      <vt:lpstr>Inputting and selecting data</vt:lpstr>
      <vt:lpstr>Lists</vt:lpstr>
      <vt:lpstr>Other forms of lists</vt:lpstr>
      <vt:lpstr>Table</vt:lpstr>
      <vt:lpstr>CSS</vt:lpstr>
      <vt:lpstr>CSS – Selectors basic</vt:lpstr>
      <vt:lpstr>CSS – Selectors – by state</vt:lpstr>
      <vt:lpstr>CSS – Selection by validation</vt:lpstr>
      <vt:lpstr>CSS - positioning elements</vt:lpstr>
      <vt:lpstr>JavaScript</vt:lpstr>
      <vt:lpstr>Language basics – Selection and iteration</vt:lpstr>
      <vt:lpstr>forEach and Arrays</vt:lpstr>
      <vt:lpstr>Language basics – Methods</vt:lpstr>
      <vt:lpstr>Selection of DOM elements</vt:lpstr>
      <vt:lpstr>Manipulating DOM – creating new elements</vt:lpstr>
      <vt:lpstr>Adding Events</vt:lpstr>
      <vt:lpstr>CSS – using JavaScript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Base>http://localhost:5055/demo2.html?page=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/>
  <cp:lastModifiedBy>mike baradaran</cp:lastModifiedBy>
  <cp:revision>74</cp:revision>
  <dcterms:created xsi:type="dcterms:W3CDTF">2024-06-24T11:44:08Z</dcterms:created>
  <dcterms:modified xsi:type="dcterms:W3CDTF">2025-11-29T11:33:18Z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